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61" r:id="rId4"/>
  </p:sldMasterIdLst>
  <p:notesMasterIdLst>
    <p:notesMasterId r:id="rId31"/>
  </p:notesMasterIdLst>
  <p:sldIdLst>
    <p:sldId id="256" r:id="rId5"/>
    <p:sldId id="270" r:id="rId6"/>
    <p:sldId id="404" r:id="rId7"/>
    <p:sldId id="405" r:id="rId8"/>
    <p:sldId id="419" r:id="rId9"/>
    <p:sldId id="427" r:id="rId10"/>
    <p:sldId id="428" r:id="rId11"/>
    <p:sldId id="432" r:id="rId12"/>
    <p:sldId id="430" r:id="rId13"/>
    <p:sldId id="431" r:id="rId14"/>
    <p:sldId id="429" r:id="rId15"/>
    <p:sldId id="333" r:id="rId16"/>
    <p:sldId id="435" r:id="rId17"/>
    <p:sldId id="434" r:id="rId18"/>
    <p:sldId id="437" r:id="rId19"/>
    <p:sldId id="438" r:id="rId20"/>
    <p:sldId id="439" r:id="rId21"/>
    <p:sldId id="440" r:id="rId22"/>
    <p:sldId id="442" r:id="rId23"/>
    <p:sldId id="443" r:id="rId24"/>
    <p:sldId id="444" r:id="rId25"/>
    <p:sldId id="446" r:id="rId26"/>
    <p:sldId id="447" r:id="rId27"/>
    <p:sldId id="448" r:id="rId28"/>
    <p:sldId id="449" r:id="rId29"/>
    <p:sldId id="450" r:id="rId30"/>
  </p:sldIdLst>
  <p:sldSz cx="9144000" cy="5143500" type="screen16x9"/>
  <p:notesSz cx="6889750" cy="10021888"/>
  <p:embeddedFontLst>
    <p:embeddedFont>
      <p:font typeface="Georgia" panose="02040502050405020303" pitchFamily="18" charset="0"/>
      <p:regular r:id="rId32"/>
      <p:bold r:id="rId33"/>
      <p:italic r:id="rId34"/>
      <p:boldItalic r:id="rId35"/>
    </p:embeddedFont>
    <p:embeddedFont>
      <p:font typeface="Gill Sans MT" panose="020B0502020104020203" pitchFamily="34" charset="0"/>
      <p:regular r:id="rId36"/>
      <p:bold r:id="rId37"/>
      <p:italic r:id="rId38"/>
      <p:boldItalic r:id="rId39"/>
    </p:embeddedFont>
    <p:embeddedFont>
      <p:font typeface="Nunito Sans" pitchFamily="2" charset="0"/>
      <p:regular r:id="rId40"/>
      <p:bold r:id="rId41"/>
      <p:italic r:id="rId42"/>
      <p:boldItalic r:id="rId4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74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D4370D8-BB09-459E-B0AA-22798A9612CD}">
  <a:tblStyle styleId="{7D4370D8-BB09-459E-B0AA-22798A9612C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957" autoAdjust="0"/>
    <p:restoredTop sz="94660"/>
  </p:normalViewPr>
  <p:slideViewPr>
    <p:cSldViewPr>
      <p:cViewPr varScale="1">
        <p:scale>
          <a:sx n="80" d="100"/>
          <a:sy n="80" d="100"/>
        </p:scale>
        <p:origin x="605" y="6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8.fntdata"/><Relationship Id="rId21" Type="http://schemas.openxmlformats.org/officeDocument/2006/relationships/slide" Target="slides/slide17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5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font" Target="fonts/font10.fntdata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1B432F4-5FDB-4518-9272-2F3934AC6AA2}" type="doc">
      <dgm:prSet loTypeId="urn:microsoft.com/office/officeart/2018/2/layout/IconVerticalSolidList" loCatId="icon" qsTypeId="urn:microsoft.com/office/officeart/2005/8/quickstyle/simple4" qsCatId="simple" csTypeId="urn:microsoft.com/office/officeart/2018/5/colors/Iconchunking_neutralbg_colorful1" csCatId="colorful" phldr="1"/>
      <dgm:spPr/>
      <dgm:t>
        <a:bodyPr rtlCol="0"/>
        <a:lstStyle/>
        <a:p>
          <a:pPr rtl="0"/>
          <a:endParaRPr lang="en-US"/>
        </a:p>
      </dgm:t>
    </dgm:pt>
    <dgm:pt modelId="{B633A646-2062-4841-AF18-847B074C6716}">
      <dgm:prSet/>
      <dgm:spPr/>
      <dgm:t>
        <a:bodyPr rtlCol="0"/>
        <a:lstStyle/>
        <a:p>
          <a:pPr rtl="0">
            <a:lnSpc>
              <a:spcPct val="100000"/>
            </a:lnSpc>
          </a:pPr>
          <a:r>
            <a:rPr lang="da-DK" noProof="0">
              <a:solidFill>
                <a:schemeClr val="bg1"/>
              </a:solidFill>
              <a:effectLst>
                <a:glow rad="152400">
                  <a:schemeClr val="bg1">
                    <a:alpha val="19000"/>
                  </a:schemeClr>
                </a:glow>
              </a:effectLst>
            </a:rPr>
            <a:t>VERDENSINDEX</a:t>
          </a:r>
        </a:p>
      </dgm:t>
    </dgm:pt>
    <dgm:pt modelId="{DB4A5689-BD48-4D3D-8017-D1E3C49B0DDB}" type="parTrans" cxnId="{56ADA02B-9055-4F39-B74D-2D556F11DDB6}">
      <dgm:prSet/>
      <dgm:spPr/>
      <dgm:t>
        <a:bodyPr rtlCol="0"/>
        <a:lstStyle/>
        <a:p>
          <a:pPr rtl="0"/>
          <a:endParaRPr lang="da-DK" noProof="0">
            <a:solidFill>
              <a:schemeClr val="bg1"/>
            </a:solidFill>
            <a:effectLst>
              <a:glow rad="152400">
                <a:schemeClr val="bg1">
                  <a:alpha val="19000"/>
                </a:schemeClr>
              </a:glow>
            </a:effectLst>
          </a:endParaRPr>
        </a:p>
      </dgm:t>
    </dgm:pt>
    <dgm:pt modelId="{1397C75F-5FD8-4120-9A24-A246D042942B}" type="sibTrans" cxnId="{56ADA02B-9055-4F39-B74D-2D556F11DDB6}">
      <dgm:prSet/>
      <dgm:spPr/>
      <dgm:t>
        <a:bodyPr rtlCol="0"/>
        <a:lstStyle/>
        <a:p>
          <a:pPr rtl="0"/>
          <a:endParaRPr lang="da-DK" noProof="0">
            <a:solidFill>
              <a:schemeClr val="bg1"/>
            </a:solidFill>
            <a:effectLst>
              <a:glow rad="152400">
                <a:schemeClr val="bg1">
                  <a:alpha val="19000"/>
                </a:schemeClr>
              </a:glow>
            </a:effectLst>
          </a:endParaRPr>
        </a:p>
      </dgm:t>
    </dgm:pt>
    <dgm:pt modelId="{14BC708E-A0A1-4102-88E4-E75128B4E51E}">
      <dgm:prSet/>
      <dgm:spPr/>
      <dgm:t>
        <a:bodyPr rtlCol="0"/>
        <a:lstStyle/>
        <a:p>
          <a:pPr rtl="0">
            <a:lnSpc>
              <a:spcPct val="100000"/>
            </a:lnSpc>
          </a:pPr>
          <a:r>
            <a:rPr lang="da-DK" noProof="0">
              <a:solidFill>
                <a:schemeClr val="bg1"/>
              </a:solidFill>
              <a:effectLst>
                <a:glow rad="152400">
                  <a:schemeClr val="bg1">
                    <a:alpha val="19000"/>
                  </a:schemeClr>
                </a:glow>
              </a:effectLst>
            </a:rPr>
            <a:t>1500 AKTIER. 23 LANDE</a:t>
          </a:r>
        </a:p>
      </dgm:t>
    </dgm:pt>
    <dgm:pt modelId="{CF221EFF-354A-47A9-A498-1F0BBF01ECB8}" type="parTrans" cxnId="{EB9839C5-F324-41C4-8950-5284E09FB71E}">
      <dgm:prSet/>
      <dgm:spPr/>
      <dgm:t>
        <a:bodyPr rtlCol="0"/>
        <a:lstStyle/>
        <a:p>
          <a:pPr rtl="0"/>
          <a:endParaRPr lang="da-DK" noProof="0">
            <a:solidFill>
              <a:schemeClr val="bg1"/>
            </a:solidFill>
            <a:effectLst>
              <a:glow rad="152400">
                <a:schemeClr val="bg1">
                  <a:alpha val="19000"/>
                </a:schemeClr>
              </a:glow>
            </a:effectLst>
          </a:endParaRPr>
        </a:p>
      </dgm:t>
    </dgm:pt>
    <dgm:pt modelId="{7519C821-85FB-4CA3-BEB5-E4BFBC529B83}" type="sibTrans" cxnId="{EB9839C5-F324-41C4-8950-5284E09FB71E}">
      <dgm:prSet/>
      <dgm:spPr/>
      <dgm:t>
        <a:bodyPr rtlCol="0"/>
        <a:lstStyle/>
        <a:p>
          <a:pPr rtl="0"/>
          <a:endParaRPr lang="da-DK" noProof="0">
            <a:solidFill>
              <a:schemeClr val="bg1"/>
            </a:solidFill>
            <a:effectLst>
              <a:glow rad="152400">
                <a:schemeClr val="bg1">
                  <a:alpha val="19000"/>
                </a:schemeClr>
              </a:glow>
            </a:effectLst>
          </a:endParaRPr>
        </a:p>
      </dgm:t>
    </dgm:pt>
    <dgm:pt modelId="{C6D21269-399B-4BA2-8621-C7B9DA1E1B8F}">
      <dgm:prSet/>
      <dgm:spPr/>
      <dgm:t>
        <a:bodyPr rtlCol="0"/>
        <a:lstStyle/>
        <a:p>
          <a:pPr rtl="0">
            <a:lnSpc>
              <a:spcPct val="100000"/>
            </a:lnSpc>
          </a:pPr>
          <a:r>
            <a:rPr lang="da-DK" noProof="0">
              <a:solidFill>
                <a:schemeClr val="bg1"/>
              </a:solidFill>
              <a:effectLst>
                <a:glow rad="152400">
                  <a:schemeClr val="bg1">
                    <a:alpha val="19000"/>
                  </a:schemeClr>
                </a:glow>
              </a:effectLst>
            </a:rPr>
            <a:t>LAVE OMKOSTNINGER</a:t>
          </a:r>
        </a:p>
      </dgm:t>
    </dgm:pt>
    <dgm:pt modelId="{AA3929B3-1058-4240-AD5D-9518D4976567}" type="parTrans" cxnId="{E4AD895B-72A4-4A6B-A7F4-C77A53EC51BC}">
      <dgm:prSet/>
      <dgm:spPr/>
      <dgm:t>
        <a:bodyPr rtlCol="0"/>
        <a:lstStyle/>
        <a:p>
          <a:pPr rtl="0"/>
          <a:endParaRPr lang="da-DK" noProof="0">
            <a:solidFill>
              <a:schemeClr val="bg1"/>
            </a:solidFill>
            <a:effectLst>
              <a:glow rad="152400">
                <a:schemeClr val="bg1">
                  <a:alpha val="19000"/>
                </a:schemeClr>
              </a:glow>
            </a:effectLst>
          </a:endParaRPr>
        </a:p>
      </dgm:t>
    </dgm:pt>
    <dgm:pt modelId="{C79B0F2C-DDB4-44EB-89F7-717146B88B10}" type="sibTrans" cxnId="{E4AD895B-72A4-4A6B-A7F4-C77A53EC51BC}">
      <dgm:prSet/>
      <dgm:spPr/>
      <dgm:t>
        <a:bodyPr rtlCol="0"/>
        <a:lstStyle/>
        <a:p>
          <a:pPr rtl="0"/>
          <a:endParaRPr lang="da-DK" noProof="0">
            <a:solidFill>
              <a:schemeClr val="bg1"/>
            </a:solidFill>
            <a:effectLst>
              <a:glow rad="152400">
                <a:schemeClr val="bg1">
                  <a:alpha val="19000"/>
                </a:schemeClr>
              </a:glow>
            </a:effectLst>
          </a:endParaRPr>
        </a:p>
      </dgm:t>
    </dgm:pt>
    <dgm:pt modelId="{D40A0249-41A7-44A6-A657-361E8C18FD42}" type="pres">
      <dgm:prSet presAssocID="{E1B432F4-5FDB-4518-9272-2F3934AC6AA2}" presName="root" presStyleCnt="0">
        <dgm:presLayoutVars>
          <dgm:dir/>
          <dgm:resizeHandles val="exact"/>
        </dgm:presLayoutVars>
      </dgm:prSet>
      <dgm:spPr/>
    </dgm:pt>
    <dgm:pt modelId="{7D1F47A2-8F6C-4C7F-B3B3-2100C986DE32}" type="pres">
      <dgm:prSet presAssocID="{B633A646-2062-4841-AF18-847B074C6716}" presName="compNode" presStyleCnt="0"/>
      <dgm:spPr/>
    </dgm:pt>
    <dgm:pt modelId="{EC4D957C-BFAC-446D-9573-48333BEC34E6}" type="pres">
      <dgm:prSet presAssocID="{B633A646-2062-4841-AF18-847B074C6716}" presName="bgRect" presStyleLbl="bgShp" presStyleIdx="0" presStyleCnt="3"/>
      <dgm:spPr>
        <a:prstGeom prst="rect">
          <a:avLst/>
        </a:prstGeom>
        <a:solidFill>
          <a:schemeClr val="tx1">
            <a:alpha val="85000"/>
          </a:schemeClr>
        </a:solidFill>
      </dgm:spPr>
    </dgm:pt>
    <dgm:pt modelId="{BE6B2CCF-B717-4C6F-9115-44EF0ECE6018}" type="pres">
      <dgm:prSet presAssocID="{B633A646-2062-4841-AF18-847B074C6716}" presName="iconRect" presStyleLbl="node1" presStyleIdx="0" presStyleCnt="3" custScaleX="75132" custScaleY="7513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øjlediagram med opadgående tendens med massiv udfyldning"/>
        </a:ext>
      </dgm:extLst>
    </dgm:pt>
    <dgm:pt modelId="{95420642-092B-41B9-94FA-E0EC36F9AF7E}" type="pres">
      <dgm:prSet presAssocID="{B633A646-2062-4841-AF18-847B074C6716}" presName="spaceRect" presStyleCnt="0"/>
      <dgm:spPr/>
    </dgm:pt>
    <dgm:pt modelId="{C95AF6F0-F4DA-48FE-85EB-61ADFB42AA13}" type="pres">
      <dgm:prSet presAssocID="{B633A646-2062-4841-AF18-847B074C6716}" presName="parTx" presStyleLbl="revTx" presStyleIdx="0" presStyleCnt="3">
        <dgm:presLayoutVars>
          <dgm:chMax val="0"/>
          <dgm:chPref val="0"/>
        </dgm:presLayoutVars>
      </dgm:prSet>
      <dgm:spPr/>
    </dgm:pt>
    <dgm:pt modelId="{51DD96AA-8DD7-4B07-A561-5C9B41ACFA3C}" type="pres">
      <dgm:prSet presAssocID="{1397C75F-5FD8-4120-9A24-A246D042942B}" presName="sibTrans" presStyleCnt="0"/>
      <dgm:spPr/>
    </dgm:pt>
    <dgm:pt modelId="{38E06421-A6BB-4D10-8565-2812C2C5C6B3}" type="pres">
      <dgm:prSet presAssocID="{14BC708E-A0A1-4102-88E4-E75128B4E51E}" presName="compNode" presStyleCnt="0"/>
      <dgm:spPr/>
    </dgm:pt>
    <dgm:pt modelId="{79919C57-A32A-40F6-B106-B4E0CE644E4C}" type="pres">
      <dgm:prSet presAssocID="{14BC708E-A0A1-4102-88E4-E75128B4E51E}" presName="bgRect" presStyleLbl="bgShp" presStyleIdx="1" presStyleCnt="3" custLinFactNeighborX="-32"/>
      <dgm:spPr>
        <a:xfrm>
          <a:off x="0" y="1760029"/>
          <a:ext cx="5607050" cy="1407541"/>
        </a:xfrm>
        <a:prstGeom prst="rect">
          <a:avLst/>
        </a:prstGeom>
        <a:solidFill>
          <a:srgbClr val="000000">
            <a:alpha val="85000"/>
          </a:srgbClr>
        </a:solidFill>
        <a:ln>
          <a:noFill/>
        </a:ln>
        <a:effectLst/>
      </dgm:spPr>
    </dgm:pt>
    <dgm:pt modelId="{99FDF55F-B3E9-423D-AD21-A6446C5D7455}" type="pres">
      <dgm:prSet presAssocID="{14BC708E-A0A1-4102-88E4-E75128B4E51E}" presName="iconRect" presStyleLbl="node1" presStyleIdx="1" presStyleCnt="3" custScaleX="75132" custScaleY="75132" custLinFactNeighborX="3691" custLinFactNeighborY="0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Jordklode: Nord- og Sydamerika med massiv udfyldning"/>
        </a:ext>
      </dgm:extLst>
    </dgm:pt>
    <dgm:pt modelId="{E98BD5F1-E6F1-491F-A8EE-6A9AD649521E}" type="pres">
      <dgm:prSet presAssocID="{14BC708E-A0A1-4102-88E4-E75128B4E51E}" presName="spaceRect" presStyleCnt="0"/>
      <dgm:spPr/>
    </dgm:pt>
    <dgm:pt modelId="{80F6AD63-74FB-40E4-9D40-4178AFD87F60}" type="pres">
      <dgm:prSet presAssocID="{14BC708E-A0A1-4102-88E4-E75128B4E51E}" presName="parTx" presStyleLbl="revTx" presStyleIdx="1" presStyleCnt="3">
        <dgm:presLayoutVars>
          <dgm:chMax val="0"/>
          <dgm:chPref val="0"/>
        </dgm:presLayoutVars>
      </dgm:prSet>
      <dgm:spPr/>
    </dgm:pt>
    <dgm:pt modelId="{1375F890-B8F8-4966-ABCD-B672FD4512B7}" type="pres">
      <dgm:prSet presAssocID="{7519C821-85FB-4CA3-BEB5-E4BFBC529B83}" presName="sibTrans" presStyleCnt="0"/>
      <dgm:spPr/>
    </dgm:pt>
    <dgm:pt modelId="{9887B295-B446-4B8E-AEA4-76754DE9DD89}" type="pres">
      <dgm:prSet presAssocID="{C6D21269-399B-4BA2-8621-C7B9DA1E1B8F}" presName="compNode" presStyleCnt="0"/>
      <dgm:spPr/>
    </dgm:pt>
    <dgm:pt modelId="{436A8B1C-2D30-44BB-9150-7099503C8960}" type="pres">
      <dgm:prSet presAssocID="{C6D21269-399B-4BA2-8621-C7B9DA1E1B8F}" presName="bgRect" presStyleLbl="bgShp" presStyleIdx="2" presStyleCnt="3"/>
      <dgm:spPr>
        <a:xfrm>
          <a:off x="0" y="3519456"/>
          <a:ext cx="5607050" cy="1407541"/>
        </a:xfrm>
        <a:prstGeom prst="rect">
          <a:avLst/>
        </a:prstGeom>
        <a:solidFill>
          <a:srgbClr val="000000">
            <a:alpha val="85000"/>
          </a:srgbClr>
        </a:solidFill>
        <a:ln>
          <a:noFill/>
        </a:ln>
        <a:effectLst/>
      </dgm:spPr>
    </dgm:pt>
    <dgm:pt modelId="{1A8B8B62-3037-4506-89D7-28710774070B}" type="pres">
      <dgm:prSet presAssocID="{C6D21269-399B-4BA2-8621-C7B9DA1E1B8F}" presName="iconRect" presStyleLbl="node1" presStyleIdx="2" presStyleCnt="3" custScaleX="68302" custScaleY="68302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paregris kontur"/>
        </a:ext>
      </dgm:extLst>
    </dgm:pt>
    <dgm:pt modelId="{2FFC6342-A780-4396-8FAC-8E7FAE77A6E2}" type="pres">
      <dgm:prSet presAssocID="{C6D21269-399B-4BA2-8621-C7B9DA1E1B8F}" presName="spaceRect" presStyleCnt="0"/>
      <dgm:spPr/>
    </dgm:pt>
    <dgm:pt modelId="{D5847293-6F0A-4807-B203-585610F4F535}" type="pres">
      <dgm:prSet presAssocID="{C6D21269-399B-4BA2-8621-C7B9DA1E1B8F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9C176326-2BDF-4E92-BD6C-4BCBC882ACEA}" type="presOf" srcId="{E1B432F4-5FDB-4518-9272-2F3934AC6AA2}" destId="{D40A0249-41A7-44A6-A657-361E8C18FD42}" srcOrd="0" destOrd="0" presId="urn:microsoft.com/office/officeart/2018/2/layout/IconVerticalSolidList"/>
    <dgm:cxn modelId="{56ADA02B-9055-4F39-B74D-2D556F11DDB6}" srcId="{E1B432F4-5FDB-4518-9272-2F3934AC6AA2}" destId="{B633A646-2062-4841-AF18-847B074C6716}" srcOrd="0" destOrd="0" parTransId="{DB4A5689-BD48-4D3D-8017-D1E3C49B0DDB}" sibTransId="{1397C75F-5FD8-4120-9A24-A246D042942B}"/>
    <dgm:cxn modelId="{E4AD895B-72A4-4A6B-A7F4-C77A53EC51BC}" srcId="{E1B432F4-5FDB-4518-9272-2F3934AC6AA2}" destId="{C6D21269-399B-4BA2-8621-C7B9DA1E1B8F}" srcOrd="2" destOrd="0" parTransId="{AA3929B3-1058-4240-AD5D-9518D4976567}" sibTransId="{C79B0F2C-DDB4-44EB-89F7-717146B88B10}"/>
    <dgm:cxn modelId="{3E6B7CA5-EBA4-48C1-A48C-B9BCBCE8CF1E}" type="presOf" srcId="{14BC708E-A0A1-4102-88E4-E75128B4E51E}" destId="{80F6AD63-74FB-40E4-9D40-4178AFD87F60}" srcOrd="0" destOrd="0" presId="urn:microsoft.com/office/officeart/2018/2/layout/IconVerticalSolidList"/>
    <dgm:cxn modelId="{3905E0BC-71EE-4610-827E-655844CE3113}" type="presOf" srcId="{C6D21269-399B-4BA2-8621-C7B9DA1E1B8F}" destId="{D5847293-6F0A-4807-B203-585610F4F535}" srcOrd="0" destOrd="0" presId="urn:microsoft.com/office/officeart/2018/2/layout/IconVerticalSolidList"/>
    <dgm:cxn modelId="{EB9839C5-F324-41C4-8950-5284E09FB71E}" srcId="{E1B432F4-5FDB-4518-9272-2F3934AC6AA2}" destId="{14BC708E-A0A1-4102-88E4-E75128B4E51E}" srcOrd="1" destOrd="0" parTransId="{CF221EFF-354A-47A9-A498-1F0BBF01ECB8}" sibTransId="{7519C821-85FB-4CA3-BEB5-E4BFBC529B83}"/>
    <dgm:cxn modelId="{EEAA52FF-E4A1-49BD-9B1E-000F5AABCD8E}" type="presOf" srcId="{B633A646-2062-4841-AF18-847B074C6716}" destId="{C95AF6F0-F4DA-48FE-85EB-61ADFB42AA13}" srcOrd="0" destOrd="0" presId="urn:microsoft.com/office/officeart/2018/2/layout/IconVerticalSolidList"/>
    <dgm:cxn modelId="{C3FF57AE-FB3C-49DE-82B3-0A61FA5DDA91}" type="presParOf" srcId="{D40A0249-41A7-44A6-A657-361E8C18FD42}" destId="{7D1F47A2-8F6C-4C7F-B3B3-2100C986DE32}" srcOrd="0" destOrd="0" presId="urn:microsoft.com/office/officeart/2018/2/layout/IconVerticalSolidList"/>
    <dgm:cxn modelId="{39AD4461-2A0A-410E-8C25-0B475A3D2CD5}" type="presParOf" srcId="{7D1F47A2-8F6C-4C7F-B3B3-2100C986DE32}" destId="{EC4D957C-BFAC-446D-9573-48333BEC34E6}" srcOrd="0" destOrd="0" presId="urn:microsoft.com/office/officeart/2018/2/layout/IconVerticalSolidList"/>
    <dgm:cxn modelId="{F9297396-8F77-4FD5-AAFB-AB3160B70B42}" type="presParOf" srcId="{7D1F47A2-8F6C-4C7F-B3B3-2100C986DE32}" destId="{BE6B2CCF-B717-4C6F-9115-44EF0ECE6018}" srcOrd="1" destOrd="0" presId="urn:microsoft.com/office/officeart/2018/2/layout/IconVerticalSolidList"/>
    <dgm:cxn modelId="{D1AB3CE4-FE44-4177-86CC-B147232F3BD0}" type="presParOf" srcId="{7D1F47A2-8F6C-4C7F-B3B3-2100C986DE32}" destId="{95420642-092B-41B9-94FA-E0EC36F9AF7E}" srcOrd="2" destOrd="0" presId="urn:microsoft.com/office/officeart/2018/2/layout/IconVerticalSolidList"/>
    <dgm:cxn modelId="{1E58CE55-32AF-4065-B1F7-2380412F2F02}" type="presParOf" srcId="{7D1F47A2-8F6C-4C7F-B3B3-2100C986DE32}" destId="{C95AF6F0-F4DA-48FE-85EB-61ADFB42AA13}" srcOrd="3" destOrd="0" presId="urn:microsoft.com/office/officeart/2018/2/layout/IconVerticalSolidList"/>
    <dgm:cxn modelId="{9D6ACACB-1091-40ED-952B-C2E92FA564C6}" type="presParOf" srcId="{D40A0249-41A7-44A6-A657-361E8C18FD42}" destId="{51DD96AA-8DD7-4B07-A561-5C9B41ACFA3C}" srcOrd="1" destOrd="0" presId="urn:microsoft.com/office/officeart/2018/2/layout/IconVerticalSolidList"/>
    <dgm:cxn modelId="{A0B092F8-3BF3-4C70-95B1-0A0764FD7131}" type="presParOf" srcId="{D40A0249-41A7-44A6-A657-361E8C18FD42}" destId="{38E06421-A6BB-4D10-8565-2812C2C5C6B3}" srcOrd="2" destOrd="0" presId="urn:microsoft.com/office/officeart/2018/2/layout/IconVerticalSolidList"/>
    <dgm:cxn modelId="{8C5E5818-6931-4902-AE43-414551022BCD}" type="presParOf" srcId="{38E06421-A6BB-4D10-8565-2812C2C5C6B3}" destId="{79919C57-A32A-40F6-B106-B4E0CE644E4C}" srcOrd="0" destOrd="0" presId="urn:microsoft.com/office/officeart/2018/2/layout/IconVerticalSolidList"/>
    <dgm:cxn modelId="{117B7A1C-7A05-4787-8474-79753887F4C2}" type="presParOf" srcId="{38E06421-A6BB-4D10-8565-2812C2C5C6B3}" destId="{99FDF55F-B3E9-423D-AD21-A6446C5D7455}" srcOrd="1" destOrd="0" presId="urn:microsoft.com/office/officeart/2018/2/layout/IconVerticalSolidList"/>
    <dgm:cxn modelId="{82818524-92E6-4F27-A68D-3BE1571532DC}" type="presParOf" srcId="{38E06421-A6BB-4D10-8565-2812C2C5C6B3}" destId="{E98BD5F1-E6F1-491F-A8EE-6A9AD649521E}" srcOrd="2" destOrd="0" presId="urn:microsoft.com/office/officeart/2018/2/layout/IconVerticalSolidList"/>
    <dgm:cxn modelId="{0A438607-8D9F-471A-B9F9-D903D7FA2B52}" type="presParOf" srcId="{38E06421-A6BB-4D10-8565-2812C2C5C6B3}" destId="{80F6AD63-74FB-40E4-9D40-4178AFD87F60}" srcOrd="3" destOrd="0" presId="urn:microsoft.com/office/officeart/2018/2/layout/IconVerticalSolidList"/>
    <dgm:cxn modelId="{E18EE60B-8650-4B85-8C8A-B807B9148FC8}" type="presParOf" srcId="{D40A0249-41A7-44A6-A657-361E8C18FD42}" destId="{1375F890-B8F8-4966-ABCD-B672FD4512B7}" srcOrd="3" destOrd="0" presId="urn:microsoft.com/office/officeart/2018/2/layout/IconVerticalSolidList"/>
    <dgm:cxn modelId="{F370D9F7-088E-4B78-8272-0E311B15486B}" type="presParOf" srcId="{D40A0249-41A7-44A6-A657-361E8C18FD42}" destId="{9887B295-B446-4B8E-AEA4-76754DE9DD89}" srcOrd="4" destOrd="0" presId="urn:microsoft.com/office/officeart/2018/2/layout/IconVerticalSolidList"/>
    <dgm:cxn modelId="{968D7DEE-AF0E-4BA0-9080-0C524E005C39}" type="presParOf" srcId="{9887B295-B446-4B8E-AEA4-76754DE9DD89}" destId="{436A8B1C-2D30-44BB-9150-7099503C8960}" srcOrd="0" destOrd="0" presId="urn:microsoft.com/office/officeart/2018/2/layout/IconVerticalSolidList"/>
    <dgm:cxn modelId="{CE4D3AA4-D0A5-472B-A6D2-E2D35A5DE21A}" type="presParOf" srcId="{9887B295-B446-4B8E-AEA4-76754DE9DD89}" destId="{1A8B8B62-3037-4506-89D7-28710774070B}" srcOrd="1" destOrd="0" presId="urn:microsoft.com/office/officeart/2018/2/layout/IconVerticalSolidList"/>
    <dgm:cxn modelId="{C939EEF1-F0C3-4C00-83D5-BE315DAD62D3}" type="presParOf" srcId="{9887B295-B446-4B8E-AEA4-76754DE9DD89}" destId="{2FFC6342-A780-4396-8FAC-8E7FAE77A6E2}" srcOrd="2" destOrd="0" presId="urn:microsoft.com/office/officeart/2018/2/layout/IconVerticalSolidList"/>
    <dgm:cxn modelId="{1493C073-EB9E-467F-8BBD-604D0CFE685E}" type="presParOf" srcId="{9887B295-B446-4B8E-AEA4-76754DE9DD89}" destId="{D5847293-6F0A-4807-B203-585610F4F535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4D957C-BFAC-446D-9573-48333BEC34E6}">
      <dsp:nvSpPr>
        <dsp:cNvPr id="0" name=""/>
        <dsp:cNvSpPr/>
      </dsp:nvSpPr>
      <dsp:spPr>
        <a:xfrm>
          <a:off x="0" y="451"/>
          <a:ext cx="4205288" cy="1055656"/>
        </a:xfrm>
        <a:prstGeom prst="rect">
          <a:avLst/>
        </a:prstGeom>
        <a:solidFill>
          <a:schemeClr val="tx1">
            <a:alpha val="8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E6B2CCF-B717-4C6F-9115-44EF0ECE6018}">
      <dsp:nvSpPr>
        <dsp:cNvPr id="0" name=""/>
        <dsp:cNvSpPr/>
      </dsp:nvSpPr>
      <dsp:spPr>
        <a:xfrm>
          <a:off x="391529" y="310167"/>
          <a:ext cx="436224" cy="43622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95AF6F0-F4DA-48FE-85EB-61ADFB42AA13}">
      <dsp:nvSpPr>
        <dsp:cNvPr id="0" name=""/>
        <dsp:cNvSpPr/>
      </dsp:nvSpPr>
      <dsp:spPr>
        <a:xfrm>
          <a:off x="1219283" y="451"/>
          <a:ext cx="2986004" cy="10556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1724" tIns="111724" rIns="111724" bIns="111724" numCol="1" spcCol="1270" rtlCol="0" anchor="ctr" anchorCtr="0">
          <a:noAutofit/>
        </a:bodyPr>
        <a:lstStyle/>
        <a:p>
          <a:pPr marL="0" lvl="0" indent="0" algn="l" defTabSz="111125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2500" kern="1200" noProof="0">
              <a:solidFill>
                <a:schemeClr val="bg1"/>
              </a:solidFill>
              <a:effectLst>
                <a:glow rad="152400">
                  <a:schemeClr val="bg1">
                    <a:alpha val="19000"/>
                  </a:schemeClr>
                </a:glow>
              </a:effectLst>
            </a:rPr>
            <a:t>VERDENSINDEX</a:t>
          </a:r>
        </a:p>
      </dsp:txBody>
      <dsp:txXfrm>
        <a:off x="1219283" y="451"/>
        <a:ext cx="2986004" cy="1055656"/>
      </dsp:txXfrm>
    </dsp:sp>
    <dsp:sp modelId="{79919C57-A32A-40F6-B106-B4E0CE644E4C}">
      <dsp:nvSpPr>
        <dsp:cNvPr id="0" name=""/>
        <dsp:cNvSpPr/>
      </dsp:nvSpPr>
      <dsp:spPr>
        <a:xfrm>
          <a:off x="0" y="1320021"/>
          <a:ext cx="4205288" cy="1055656"/>
        </a:xfrm>
        <a:prstGeom prst="rect">
          <a:avLst/>
        </a:prstGeom>
        <a:solidFill>
          <a:srgbClr val="000000">
            <a:alpha val="8500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9FDF55F-B3E9-423D-AD21-A6446C5D7455}">
      <dsp:nvSpPr>
        <dsp:cNvPr id="0" name=""/>
        <dsp:cNvSpPr/>
      </dsp:nvSpPr>
      <dsp:spPr>
        <a:xfrm>
          <a:off x="412959" y="1629737"/>
          <a:ext cx="436224" cy="43622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0F6AD63-74FB-40E4-9D40-4178AFD87F60}">
      <dsp:nvSpPr>
        <dsp:cNvPr id="0" name=""/>
        <dsp:cNvSpPr/>
      </dsp:nvSpPr>
      <dsp:spPr>
        <a:xfrm>
          <a:off x="1219283" y="1320021"/>
          <a:ext cx="2986004" cy="10556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1724" tIns="111724" rIns="111724" bIns="111724" numCol="1" spcCol="1270" rtlCol="0" anchor="ctr" anchorCtr="0">
          <a:noAutofit/>
        </a:bodyPr>
        <a:lstStyle/>
        <a:p>
          <a:pPr marL="0" lvl="0" indent="0" algn="l" defTabSz="111125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2500" kern="1200" noProof="0">
              <a:solidFill>
                <a:schemeClr val="bg1"/>
              </a:solidFill>
              <a:effectLst>
                <a:glow rad="152400">
                  <a:schemeClr val="bg1">
                    <a:alpha val="19000"/>
                  </a:schemeClr>
                </a:glow>
              </a:effectLst>
            </a:rPr>
            <a:t>1500 AKTIER. 23 LANDE</a:t>
          </a:r>
        </a:p>
      </dsp:txBody>
      <dsp:txXfrm>
        <a:off x="1219283" y="1320021"/>
        <a:ext cx="2986004" cy="1055656"/>
      </dsp:txXfrm>
    </dsp:sp>
    <dsp:sp modelId="{436A8B1C-2D30-44BB-9150-7099503C8960}">
      <dsp:nvSpPr>
        <dsp:cNvPr id="0" name=""/>
        <dsp:cNvSpPr/>
      </dsp:nvSpPr>
      <dsp:spPr>
        <a:xfrm>
          <a:off x="0" y="2639592"/>
          <a:ext cx="4205288" cy="1055656"/>
        </a:xfrm>
        <a:prstGeom prst="rect">
          <a:avLst/>
        </a:prstGeom>
        <a:solidFill>
          <a:srgbClr val="000000">
            <a:alpha val="8500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A8B8B62-3037-4506-89D7-28710774070B}">
      <dsp:nvSpPr>
        <dsp:cNvPr id="0" name=""/>
        <dsp:cNvSpPr/>
      </dsp:nvSpPr>
      <dsp:spPr>
        <a:xfrm>
          <a:off x="411357" y="2969136"/>
          <a:ext cx="396568" cy="396568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5847293-6F0A-4807-B203-585610F4F535}">
      <dsp:nvSpPr>
        <dsp:cNvPr id="0" name=""/>
        <dsp:cNvSpPr/>
      </dsp:nvSpPr>
      <dsp:spPr>
        <a:xfrm>
          <a:off x="1219283" y="2639592"/>
          <a:ext cx="2986004" cy="10556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1724" tIns="111724" rIns="111724" bIns="111724" numCol="1" spcCol="1270" rtlCol="0" anchor="ctr" anchorCtr="0">
          <a:noAutofit/>
        </a:bodyPr>
        <a:lstStyle/>
        <a:p>
          <a:pPr marL="0" lvl="0" indent="0" algn="l" defTabSz="111125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2500" kern="1200" noProof="0">
              <a:solidFill>
                <a:schemeClr val="bg1"/>
              </a:solidFill>
              <a:effectLst>
                <a:glow rad="152400">
                  <a:schemeClr val="bg1">
                    <a:alpha val="19000"/>
                  </a:schemeClr>
                </a:glow>
              </a:effectLst>
            </a:rPr>
            <a:t>LAVE OMKOSTNINGER</a:t>
          </a:r>
        </a:p>
      </dsp:txBody>
      <dsp:txXfrm>
        <a:off x="1219283" y="2639592"/>
        <a:ext cx="2986004" cy="105565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Liste over udfyldte lodrette ikoner"/>
  <dgm:desc val="Bruges til at vise en række visuelle elementer fra top til bund med niveau 1-tekst eller niveau 1- og 2-tekst, der er grupperet i en figur. Fungerer bedst med ikoner eller små billeder med lange beskrivelser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2475"/>
            <a:ext cx="6680200" cy="37576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8975" y="4760397"/>
            <a:ext cx="5511800" cy="4509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15" tIns="96615" rIns="96615" bIns="9661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2475"/>
            <a:ext cx="6680200" cy="37576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35f391192_00:notes"/>
          <p:cNvSpPr txBox="1">
            <a:spLocks noGrp="1"/>
          </p:cNvSpPr>
          <p:nvPr>
            <p:ph type="body" idx="1"/>
          </p:nvPr>
        </p:nvSpPr>
        <p:spPr>
          <a:xfrm>
            <a:off x="688975" y="4760397"/>
            <a:ext cx="5511800" cy="4509850"/>
          </a:xfrm>
          <a:prstGeom prst="rect">
            <a:avLst/>
          </a:prstGeom>
        </p:spPr>
        <p:txBody>
          <a:bodyPr spcFirstLastPara="1" wrap="square" lIns="96615" tIns="96615" rIns="96615" bIns="96615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1c8d0b7f6e_0_1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2475"/>
            <a:ext cx="6680200" cy="37576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1c8d0b7f6e_0_181:notes"/>
          <p:cNvSpPr txBox="1">
            <a:spLocks noGrp="1"/>
          </p:cNvSpPr>
          <p:nvPr>
            <p:ph type="body" idx="1"/>
          </p:nvPr>
        </p:nvSpPr>
        <p:spPr>
          <a:xfrm>
            <a:off x="688975" y="4760397"/>
            <a:ext cx="5511800" cy="4509850"/>
          </a:xfrm>
          <a:prstGeom prst="rect">
            <a:avLst/>
          </a:prstGeom>
        </p:spPr>
        <p:txBody>
          <a:bodyPr spcFirstLastPara="1" wrap="square" lIns="96615" tIns="96615" rIns="96615" bIns="96615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739280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1c8d0b7f6e_0_1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2475"/>
            <a:ext cx="6680200" cy="37576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1c8d0b7f6e_0_181:notes"/>
          <p:cNvSpPr txBox="1">
            <a:spLocks noGrp="1"/>
          </p:cNvSpPr>
          <p:nvPr>
            <p:ph type="body" idx="1"/>
          </p:nvPr>
        </p:nvSpPr>
        <p:spPr>
          <a:xfrm>
            <a:off x="688975" y="4760397"/>
            <a:ext cx="5511800" cy="4509850"/>
          </a:xfrm>
          <a:prstGeom prst="rect">
            <a:avLst/>
          </a:prstGeom>
        </p:spPr>
        <p:txBody>
          <a:bodyPr spcFirstLastPara="1" wrap="square" lIns="96615" tIns="96615" rIns="96615" bIns="96615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03537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1c8d0b7f6e_0_1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2475"/>
            <a:ext cx="6680200" cy="37576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1c8d0b7f6e_0_181:notes"/>
          <p:cNvSpPr txBox="1">
            <a:spLocks noGrp="1"/>
          </p:cNvSpPr>
          <p:nvPr>
            <p:ph type="body" idx="1"/>
          </p:nvPr>
        </p:nvSpPr>
        <p:spPr>
          <a:xfrm>
            <a:off x="688975" y="4760397"/>
            <a:ext cx="5511800" cy="4509850"/>
          </a:xfrm>
          <a:prstGeom prst="rect">
            <a:avLst/>
          </a:prstGeom>
        </p:spPr>
        <p:txBody>
          <a:bodyPr spcFirstLastPara="1" wrap="square" lIns="96615" tIns="96615" rIns="96615" bIns="96615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972155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1c8d0b7f6e_0_1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2475"/>
            <a:ext cx="6680200" cy="37576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1c8d0b7f6e_0_181:notes"/>
          <p:cNvSpPr txBox="1">
            <a:spLocks noGrp="1"/>
          </p:cNvSpPr>
          <p:nvPr>
            <p:ph type="body" idx="1"/>
          </p:nvPr>
        </p:nvSpPr>
        <p:spPr>
          <a:xfrm>
            <a:off x="688975" y="4760397"/>
            <a:ext cx="5511800" cy="4509850"/>
          </a:xfrm>
          <a:prstGeom prst="rect">
            <a:avLst/>
          </a:prstGeom>
        </p:spPr>
        <p:txBody>
          <a:bodyPr spcFirstLastPara="1" wrap="square" lIns="96615" tIns="96615" rIns="96615" bIns="96615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872239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1c8d0b7f6e_0_1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2475"/>
            <a:ext cx="6680200" cy="37576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1c8d0b7f6e_0_181:notes"/>
          <p:cNvSpPr txBox="1">
            <a:spLocks noGrp="1"/>
          </p:cNvSpPr>
          <p:nvPr>
            <p:ph type="body" idx="1"/>
          </p:nvPr>
        </p:nvSpPr>
        <p:spPr>
          <a:xfrm>
            <a:off x="688975" y="4760397"/>
            <a:ext cx="5511800" cy="4509850"/>
          </a:xfrm>
          <a:prstGeom prst="rect">
            <a:avLst/>
          </a:prstGeom>
        </p:spPr>
        <p:txBody>
          <a:bodyPr spcFirstLastPara="1" wrap="square" lIns="96615" tIns="96615" rIns="96615" bIns="96615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668346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1c8d0b7f6e_0_1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2475"/>
            <a:ext cx="6680200" cy="37576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1c8d0b7f6e_0_181:notes"/>
          <p:cNvSpPr txBox="1">
            <a:spLocks noGrp="1"/>
          </p:cNvSpPr>
          <p:nvPr>
            <p:ph type="body" idx="1"/>
          </p:nvPr>
        </p:nvSpPr>
        <p:spPr>
          <a:xfrm>
            <a:off x="688975" y="4760397"/>
            <a:ext cx="5511800" cy="4509850"/>
          </a:xfrm>
          <a:prstGeom prst="rect">
            <a:avLst/>
          </a:prstGeom>
        </p:spPr>
        <p:txBody>
          <a:bodyPr spcFirstLastPara="1" wrap="square" lIns="96615" tIns="96615" rIns="96615" bIns="96615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932632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1c8d0b7f6e_0_1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2475"/>
            <a:ext cx="6680200" cy="37576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1c8d0b7f6e_0_181:notes"/>
          <p:cNvSpPr txBox="1">
            <a:spLocks noGrp="1"/>
          </p:cNvSpPr>
          <p:nvPr>
            <p:ph type="body" idx="1"/>
          </p:nvPr>
        </p:nvSpPr>
        <p:spPr>
          <a:xfrm>
            <a:off x="688975" y="4760397"/>
            <a:ext cx="5511800" cy="4509850"/>
          </a:xfrm>
          <a:prstGeom prst="rect">
            <a:avLst/>
          </a:prstGeom>
        </p:spPr>
        <p:txBody>
          <a:bodyPr spcFirstLastPara="1" wrap="square" lIns="96615" tIns="96615" rIns="96615" bIns="96615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781042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1c8d0b7f6e_0_1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2475"/>
            <a:ext cx="6680200" cy="37576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1c8d0b7f6e_0_181:notes"/>
          <p:cNvSpPr txBox="1">
            <a:spLocks noGrp="1"/>
          </p:cNvSpPr>
          <p:nvPr>
            <p:ph type="body" idx="1"/>
          </p:nvPr>
        </p:nvSpPr>
        <p:spPr>
          <a:xfrm>
            <a:off x="688975" y="4760397"/>
            <a:ext cx="5511800" cy="4509850"/>
          </a:xfrm>
          <a:prstGeom prst="rect">
            <a:avLst/>
          </a:prstGeom>
        </p:spPr>
        <p:txBody>
          <a:bodyPr spcFirstLastPara="1" wrap="square" lIns="96615" tIns="96615" rIns="96615" bIns="96615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0678239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 lIns="92025" tIns="46013" rIns="92025" bIns="46013"/>
          <a:lstStyle/>
          <a:p>
            <a:fld id="{58B973A4-9BDD-46F5-B5A9-F68E52637C1D}" type="slidenum">
              <a:rPr lang="da-DK" smtClean="0"/>
              <a:t>18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7866969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 lIns="92025" tIns="46013" rIns="92025" bIns="46013"/>
          <a:lstStyle/>
          <a:p>
            <a:fld id="{58B973A4-9BDD-46F5-B5A9-F68E52637C1D}" type="slidenum">
              <a:rPr lang="da-DK" smtClean="0"/>
              <a:t>20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786696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/>
              <a:t>Strategi lyder så smart – men er så </a:t>
            </a:r>
            <a:r>
              <a:rPr lang="da-DK" err="1"/>
              <a:t>vigtg</a:t>
            </a:r>
            <a:r>
              <a:rPr lang="da-DK"/>
              <a:t>. Uden strategi bliver du fanget i følelser  og du kommer til at bruge unødig energi. Hvorfor tidshorisont vigtig ? Fordi aktier performer over tid. Specielt </a:t>
            </a:r>
            <a:r>
              <a:rPr lang="da-DK" err="1"/>
              <a:t>index</a:t>
            </a:r>
            <a:r>
              <a:rPr lang="da-DK"/>
              <a:t>. Køb ved fald i udvalgte aktier indeks – men køb ikke en faldende kniv- køb aktier der er i stigende trend. Sælg ud ved store stigninger – aldrig noget forkert i at tage lidt gevinst. Tid ? Afhænger af om du ligger i enkelt aktier – eller </a:t>
            </a:r>
            <a:r>
              <a:rPr lang="da-DK" err="1"/>
              <a:t>index</a:t>
            </a:r>
            <a:r>
              <a:rPr lang="da-DK"/>
              <a:t> mm . Vælg </a:t>
            </a:r>
            <a:r>
              <a:rPr lang="da-DK" err="1"/>
              <a:t>evt</a:t>
            </a:r>
            <a:r>
              <a:rPr lang="da-DK"/>
              <a:t> aktier med lav </a:t>
            </a:r>
            <a:r>
              <a:rPr lang="da-DK" err="1"/>
              <a:t>volatilitet</a:t>
            </a:r>
            <a:r>
              <a:rPr lang="da-DK"/>
              <a:t> – hvordan ser det du – høj </a:t>
            </a:r>
            <a:r>
              <a:rPr lang="da-DK" err="1"/>
              <a:t>vol</a:t>
            </a:r>
            <a:r>
              <a:rPr lang="da-DK"/>
              <a:t> – mindre position – lav </a:t>
            </a:r>
            <a:r>
              <a:rPr lang="da-DK" err="1"/>
              <a:t>vol</a:t>
            </a:r>
            <a:r>
              <a:rPr lang="da-DK"/>
              <a:t> høj pos. 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 lIns="92025" tIns="46013" rIns="92025" bIns="46013"/>
          <a:lstStyle/>
          <a:p>
            <a:fld id="{110BAF25-4F87-42CD-A3AD-BD6F53D27B2B}" type="slidenum">
              <a:rPr lang="da-DK" smtClean="0"/>
              <a:t>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5738858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 lIns="92025" tIns="46013" rIns="92025" bIns="46013"/>
          <a:lstStyle/>
          <a:p>
            <a:fld id="{58B973A4-9BDD-46F5-B5A9-F68E52637C1D}" type="slidenum">
              <a:rPr lang="da-DK" smtClean="0"/>
              <a:t>21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7866969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 lIns="92025" tIns="46013" rIns="92025" bIns="46013"/>
          <a:lstStyle/>
          <a:p>
            <a:fld id="{58B973A4-9BDD-46F5-B5A9-F68E52637C1D}" type="slidenum">
              <a:rPr lang="da-DK" smtClean="0"/>
              <a:t>22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4263616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 lIns="92025" tIns="46013" rIns="92025" bIns="46013"/>
          <a:lstStyle/>
          <a:p>
            <a:fld id="{58B973A4-9BDD-46F5-B5A9-F68E52637C1D}" type="slidenum">
              <a:rPr lang="da-DK" smtClean="0"/>
              <a:t>23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1699732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 lIns="92025" tIns="46013" rIns="92025" bIns="46013"/>
          <a:lstStyle/>
          <a:p>
            <a:fld id="{58B973A4-9BDD-46F5-B5A9-F68E52637C1D}" type="slidenum">
              <a:rPr lang="da-DK" smtClean="0"/>
              <a:t>24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954093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 lIns="92025" tIns="46013" rIns="92025" bIns="46013"/>
          <a:lstStyle/>
          <a:p>
            <a:fld id="{58B973A4-9BDD-46F5-B5A9-F68E52637C1D}" type="slidenum">
              <a:rPr lang="da-DK" smtClean="0"/>
              <a:t>25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9464415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 lIns="92025" tIns="46013" rIns="92025" bIns="46013"/>
          <a:lstStyle/>
          <a:p>
            <a:fld id="{58B973A4-9BDD-46F5-B5A9-F68E52637C1D}" type="slidenum">
              <a:rPr lang="da-DK" smtClean="0"/>
              <a:t>26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333045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 lIns="92025" tIns="46013" rIns="92025" bIns="46013"/>
          <a:lstStyle/>
          <a:p>
            <a:fld id="{58B973A4-9BDD-46F5-B5A9-F68E52637C1D}" type="slidenum">
              <a:rPr lang="da-DK" smtClean="0"/>
              <a:t>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786696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 lIns="92025" tIns="46013" rIns="92025" bIns="46013"/>
          <a:lstStyle/>
          <a:p>
            <a:fld id="{58B973A4-9BDD-46F5-B5A9-F68E52637C1D}" type="slidenum">
              <a:rPr lang="da-DK" smtClean="0"/>
              <a:t>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786696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 lIns="92025" tIns="46013" rIns="92025" bIns="46013"/>
          <a:lstStyle/>
          <a:p>
            <a:fld id="{58B973A4-9BDD-46F5-B5A9-F68E52637C1D}" type="slidenum">
              <a:rPr lang="da-DK" smtClean="0"/>
              <a:t>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980652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 lIns="92025" tIns="46013" rIns="92025" bIns="46013"/>
          <a:lstStyle/>
          <a:p>
            <a:fld id="{58B973A4-9BDD-46F5-B5A9-F68E52637C1D}" type="slidenum">
              <a:rPr lang="da-DK" smtClean="0"/>
              <a:t>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786696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1c8d0b7f6e_0_1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2475"/>
            <a:ext cx="6680200" cy="37576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1c8d0b7f6e_0_181:notes"/>
          <p:cNvSpPr txBox="1">
            <a:spLocks noGrp="1"/>
          </p:cNvSpPr>
          <p:nvPr>
            <p:ph type="body" idx="1"/>
          </p:nvPr>
        </p:nvSpPr>
        <p:spPr>
          <a:xfrm>
            <a:off x="688975" y="4760397"/>
            <a:ext cx="5511800" cy="4509850"/>
          </a:xfrm>
          <a:prstGeom prst="rect">
            <a:avLst/>
          </a:prstGeom>
        </p:spPr>
        <p:txBody>
          <a:bodyPr spcFirstLastPara="1" wrap="square" lIns="96615" tIns="96615" rIns="96615" bIns="96615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287158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1c8d0b7f6e_0_1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2475"/>
            <a:ext cx="6680200" cy="37576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1c8d0b7f6e_0_181:notes"/>
          <p:cNvSpPr txBox="1">
            <a:spLocks noGrp="1"/>
          </p:cNvSpPr>
          <p:nvPr>
            <p:ph type="body" idx="1"/>
          </p:nvPr>
        </p:nvSpPr>
        <p:spPr>
          <a:xfrm>
            <a:off x="688975" y="4760397"/>
            <a:ext cx="5511800" cy="4509850"/>
          </a:xfrm>
          <a:prstGeom prst="rect">
            <a:avLst/>
          </a:prstGeom>
        </p:spPr>
        <p:txBody>
          <a:bodyPr spcFirstLastPara="1" wrap="square" lIns="96615" tIns="96615" rIns="96615" bIns="96615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698424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1c8d0b7f6e_0_1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2475"/>
            <a:ext cx="6680200" cy="37576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1c8d0b7f6e_0_181:notes"/>
          <p:cNvSpPr txBox="1">
            <a:spLocks noGrp="1"/>
          </p:cNvSpPr>
          <p:nvPr>
            <p:ph type="body" idx="1"/>
          </p:nvPr>
        </p:nvSpPr>
        <p:spPr>
          <a:xfrm>
            <a:off x="688975" y="4760397"/>
            <a:ext cx="5511800" cy="4509850"/>
          </a:xfrm>
          <a:prstGeom prst="rect">
            <a:avLst/>
          </a:prstGeom>
        </p:spPr>
        <p:txBody>
          <a:bodyPr spcFirstLastPara="1" wrap="square" lIns="96615" tIns="96615" rIns="96615" bIns="96615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639225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flipH="1">
            <a:off x="-688" y="0"/>
            <a:ext cx="4575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468925" y="2387250"/>
            <a:ext cx="3636600" cy="2259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None/>
              <a:defRPr sz="3000" b="1">
                <a:solidFill>
                  <a:srgbClr val="F6703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None/>
              <a:defRPr sz="3000" b="1">
                <a:solidFill>
                  <a:srgbClr val="F6703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None/>
              <a:defRPr sz="3000" b="1">
                <a:solidFill>
                  <a:srgbClr val="F6703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None/>
              <a:defRPr sz="3000" b="1">
                <a:solidFill>
                  <a:srgbClr val="F6703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None/>
              <a:defRPr sz="3000" b="1">
                <a:solidFill>
                  <a:srgbClr val="F6703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None/>
              <a:defRPr sz="3000" b="1">
                <a:solidFill>
                  <a:srgbClr val="F6703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None/>
              <a:defRPr sz="3000" b="1">
                <a:solidFill>
                  <a:srgbClr val="F6703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None/>
              <a:defRPr sz="3000" b="1">
                <a:solidFill>
                  <a:srgbClr val="F6703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None/>
              <a:defRPr sz="3000" b="1">
                <a:solidFill>
                  <a:srgbClr val="F67031"/>
                </a:solidFill>
              </a:defRPr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4574900" y="-150"/>
            <a:ext cx="185400" cy="5143500"/>
          </a:xfrm>
          <a:prstGeom prst="rect">
            <a:avLst/>
          </a:prstGeom>
          <a:gradFill>
            <a:gsLst>
              <a:gs pos="0">
                <a:srgbClr val="000014">
                  <a:alpha val="49803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 with intro text">
  <p:cSld name="TITLE_AND_BODY_1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7"/>
          <p:cNvSpPr/>
          <p:nvPr/>
        </p:nvSpPr>
        <p:spPr>
          <a:xfrm flipH="1">
            <a:off x="2472375" y="0"/>
            <a:ext cx="113100" cy="5143500"/>
          </a:xfrm>
          <a:prstGeom prst="rect">
            <a:avLst/>
          </a:prstGeom>
          <a:gradFill>
            <a:gsLst>
              <a:gs pos="0">
                <a:srgbClr val="000014">
                  <a:alpha val="20000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40;p7"/>
          <p:cNvSpPr/>
          <p:nvPr/>
        </p:nvSpPr>
        <p:spPr>
          <a:xfrm>
            <a:off x="2585475" y="0"/>
            <a:ext cx="6558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234450" y="575500"/>
            <a:ext cx="20463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3090625" y="575500"/>
            <a:ext cx="5596200" cy="1207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30200" rtl="0">
              <a:spcBef>
                <a:spcPts val="600"/>
              </a:spcBef>
              <a:spcAft>
                <a:spcPts val="0"/>
              </a:spcAft>
              <a:buClr>
                <a:srgbClr val="F67031"/>
              </a:buClr>
              <a:buSzPts val="1600"/>
              <a:buFont typeface="Georgia"/>
              <a:buChar char="▪"/>
              <a:defRPr sz="1600" i="1">
                <a:solidFill>
                  <a:srgbClr val="F6703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1600"/>
              <a:buFont typeface="Georgia"/>
              <a:buChar char="-"/>
              <a:defRPr sz="1600" i="1">
                <a:solidFill>
                  <a:srgbClr val="F6703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1600"/>
              <a:buFont typeface="Georgia"/>
              <a:buChar char="-"/>
              <a:defRPr sz="1600" i="1">
                <a:solidFill>
                  <a:srgbClr val="F6703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1600"/>
              <a:buFont typeface="Georgia"/>
              <a:buChar char="-"/>
              <a:defRPr sz="1600" i="1">
                <a:solidFill>
                  <a:srgbClr val="F6703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1600"/>
              <a:buFont typeface="Georgia"/>
              <a:buChar char="-"/>
              <a:defRPr sz="1600" i="1">
                <a:solidFill>
                  <a:srgbClr val="F6703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1600"/>
              <a:buFont typeface="Georgia"/>
              <a:buChar char="-"/>
              <a:defRPr sz="1600" i="1">
                <a:solidFill>
                  <a:srgbClr val="F6703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1600"/>
              <a:buFont typeface="Georgia"/>
              <a:buChar char="-"/>
              <a:defRPr sz="1600" i="1">
                <a:solidFill>
                  <a:srgbClr val="F6703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1600"/>
              <a:buFont typeface="Georgia"/>
              <a:buChar char="-"/>
              <a:defRPr sz="1600" i="1">
                <a:solidFill>
                  <a:srgbClr val="F6703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1600"/>
              <a:buFont typeface="Georgia"/>
              <a:buChar char="-"/>
              <a:defRPr sz="1600" i="1">
                <a:solidFill>
                  <a:srgbClr val="F6703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‹nr.›</a:t>
            </a:fld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2"/>
          </p:nvPr>
        </p:nvSpPr>
        <p:spPr>
          <a:xfrm>
            <a:off x="3090625" y="2004313"/>
            <a:ext cx="5596200" cy="2552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 rtl="0">
              <a:spcBef>
                <a:spcPts val="600"/>
              </a:spcBef>
              <a:spcAft>
                <a:spcPts val="0"/>
              </a:spcAft>
              <a:buSzPts val="1400"/>
              <a:buChar char="▪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1"/>
          <p:cNvSpPr/>
          <p:nvPr/>
        </p:nvSpPr>
        <p:spPr>
          <a:xfrm flipH="1">
            <a:off x="2472375" y="0"/>
            <a:ext cx="113100" cy="5143500"/>
          </a:xfrm>
          <a:prstGeom prst="rect">
            <a:avLst/>
          </a:prstGeom>
          <a:gradFill>
            <a:gsLst>
              <a:gs pos="0">
                <a:srgbClr val="000014">
                  <a:alpha val="20000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" name="Google Shape;67;p11"/>
          <p:cNvSpPr/>
          <p:nvPr/>
        </p:nvSpPr>
        <p:spPr>
          <a:xfrm>
            <a:off x="2585475" y="0"/>
            <a:ext cx="6558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11"/>
          <p:cNvSpPr txBox="1">
            <a:spLocks noGrp="1"/>
          </p:cNvSpPr>
          <p:nvPr>
            <p:ph type="title"/>
          </p:nvPr>
        </p:nvSpPr>
        <p:spPr>
          <a:xfrm>
            <a:off x="234450" y="575500"/>
            <a:ext cx="20463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1"/>
          <p:cNvSpPr txBox="1">
            <a:spLocks noGrp="1"/>
          </p:cNvSpPr>
          <p:nvPr>
            <p:ph type="body" idx="1"/>
          </p:nvPr>
        </p:nvSpPr>
        <p:spPr>
          <a:xfrm>
            <a:off x="3062200" y="575500"/>
            <a:ext cx="27300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600"/>
              </a:spcBef>
              <a:spcAft>
                <a:spcPts val="0"/>
              </a:spcAft>
              <a:buSzPts val="1100"/>
              <a:buChar char="▪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2"/>
          </p:nvPr>
        </p:nvSpPr>
        <p:spPr>
          <a:xfrm>
            <a:off x="5956701" y="575500"/>
            <a:ext cx="27300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600"/>
              </a:spcBef>
              <a:spcAft>
                <a:spcPts val="0"/>
              </a:spcAft>
              <a:buSzPts val="1100"/>
              <a:buChar char="▪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og 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da-DK" noProof="0"/>
              <a:t>Klik for at redigere titeltypografien i masteren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da-DK" noProof="0"/>
              <a:t>Klik for at redigere teksttypografierne i masteren</a:t>
            </a:r>
          </a:p>
          <a:p>
            <a:pPr lvl="1" rtl="0"/>
            <a:r>
              <a:rPr lang="da-DK" noProof="0"/>
              <a:t>Andet niveau</a:t>
            </a:r>
          </a:p>
          <a:p>
            <a:pPr lvl="2" rtl="0"/>
            <a:r>
              <a:rPr lang="da-DK" noProof="0"/>
              <a:t>Tredje niveau</a:t>
            </a:r>
          </a:p>
          <a:p>
            <a:pPr lvl="3" rtl="0"/>
            <a:r>
              <a:rPr lang="da-DK" noProof="0"/>
              <a:t>Fjerde niveau</a:t>
            </a:r>
          </a:p>
          <a:p>
            <a:pPr lvl="4" rtl="0"/>
            <a:r>
              <a:rPr lang="da-DK" noProof="0"/>
              <a:t>Femte niveau</a:t>
            </a:r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E61C7C8-ACFE-471A-8F81-D1FE0630A300}" type="datetime1">
              <a:rPr lang="da-DK" noProof="0" smtClean="0"/>
              <a:t>25-11-2024</a:t>
            </a:fld>
            <a:endParaRPr lang="da-DK" noProof="0"/>
          </a:p>
        </p:txBody>
      </p:sp>
      <p:sp>
        <p:nvSpPr>
          <p:cNvPr id="8" name="Pladsholder til sidefod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a-DK" noProof="0"/>
              <a:t>
              </a:t>
            </a:r>
          </a:p>
        </p:txBody>
      </p:sp>
      <p:sp>
        <p:nvSpPr>
          <p:cNvPr id="9" name="Pladsholder til slidenummer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da-DK" noProof="0" smtClean="0"/>
              <a:t>‹nr.›</a:t>
            </a:fld>
            <a:endParaRPr lang="da-DK" noProof="0"/>
          </a:p>
        </p:txBody>
      </p:sp>
    </p:spTree>
    <p:extLst>
      <p:ext uri="{BB962C8B-B14F-4D97-AF65-F5344CB8AC3E}">
        <p14:creationId xmlns:p14="http://schemas.microsoft.com/office/powerpoint/2010/main" val="4053264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 bwMode="blackWhite">
          <a:xfrm>
            <a:off x="1200150" y="1790058"/>
            <a:ext cx="6743700" cy="123444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rtlCol="0" anchor="ctr" anchorCtr="1">
            <a:normAutofit/>
          </a:bodyPr>
          <a:lstStyle>
            <a:lvl1pPr algn="ctr">
              <a:defRPr sz="2850">
                <a:solidFill>
                  <a:srgbClr val="262626"/>
                </a:solidFill>
              </a:defRPr>
            </a:lvl1pPr>
          </a:lstStyle>
          <a:p>
            <a:pPr rtl="0"/>
            <a:r>
              <a:rPr lang="da-DK" noProof="0"/>
              <a:t>Klik for at redigere titeltypografien i masteren</a:t>
            </a:r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2021396" y="3264408"/>
            <a:ext cx="5101209" cy="929921"/>
          </a:xfrm>
          <a:noFill/>
        </p:spPr>
        <p:txBody>
          <a:bodyPr rtlCol="0">
            <a:normAutofit/>
          </a:bodyPr>
          <a:lstStyle>
            <a:lvl1pPr marL="0" indent="0" algn="ctr">
              <a:buNone/>
              <a:defRPr sz="15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rtl="0"/>
            <a:r>
              <a:rPr lang="da-DK" noProof="0"/>
              <a:t>Klik for at redigere undertiteltypografien i masteren</a:t>
            </a:r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CC80BDE-9642-4E1E-854E-6E1C0E2157AD}" type="datetime1">
              <a:rPr lang="da-DK" noProof="0" smtClean="0"/>
              <a:t>25-11-2024</a:t>
            </a:fld>
            <a:endParaRPr lang="da-DK" noProof="0"/>
          </a:p>
        </p:txBody>
      </p:sp>
      <p:sp>
        <p:nvSpPr>
          <p:cNvPr id="8" name="Pladsholder til sidefod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a-DK" noProof="0"/>
              <a:t>
              </a:t>
            </a:r>
          </a:p>
        </p:txBody>
      </p:sp>
      <p:sp>
        <p:nvSpPr>
          <p:cNvPr id="9" name="Pladsholder til slidenummer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da-DK" noProof="0" smtClean="0"/>
              <a:t>‹nr.›</a:t>
            </a:fld>
            <a:endParaRPr lang="da-DK" noProof="0"/>
          </a:p>
        </p:txBody>
      </p:sp>
    </p:spTree>
    <p:extLst>
      <p:ext uri="{BB962C8B-B14F-4D97-AF65-F5344CB8AC3E}">
        <p14:creationId xmlns:p14="http://schemas.microsoft.com/office/powerpoint/2010/main" val="40662276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234450" y="575500"/>
            <a:ext cx="2046300" cy="39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090625" y="575500"/>
            <a:ext cx="5596200" cy="39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75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▪"/>
              <a:defRPr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 algn="r">
              <a:buNone/>
              <a:defRPr sz="1000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algn="r">
              <a:buNone/>
              <a:defRPr sz="1000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algn="r">
              <a:buNone/>
              <a:defRPr sz="1000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algn="r">
              <a:buNone/>
              <a:defRPr sz="1000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algn="r">
              <a:buNone/>
              <a:defRPr sz="1000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algn="r">
              <a:buNone/>
              <a:defRPr sz="1000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algn="r">
              <a:buNone/>
              <a:defRPr sz="1000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algn="r">
              <a:buNone/>
              <a:defRPr sz="1000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‹nr.›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3" r:id="rId2"/>
    <p:sldLayoutId id="2147483657" r:id="rId3"/>
    <p:sldLayoutId id="2147483662" r:id="rId4"/>
    <p:sldLayoutId id="2147483663" r:id="rId5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5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5"/>
          <p:cNvSpPr txBox="1">
            <a:spLocks noGrp="1"/>
          </p:cNvSpPr>
          <p:nvPr>
            <p:ph type="ctrTitle"/>
          </p:nvPr>
        </p:nvSpPr>
        <p:spPr>
          <a:xfrm>
            <a:off x="683568" y="1707654"/>
            <a:ext cx="3636600" cy="151216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1"/>
                </a:solidFill>
              </a:rPr>
              <a:t>Velkommen til </a:t>
            </a:r>
            <a:br>
              <a:rPr lang="en" dirty="0">
                <a:solidFill>
                  <a:schemeClr val="accent1"/>
                </a:solidFill>
              </a:rPr>
            </a:br>
            <a:r>
              <a:rPr lang="da-DK" dirty="0">
                <a:solidFill>
                  <a:schemeClr val="accent1"/>
                </a:solidFill>
              </a:rPr>
              <a:t>Aktiemarkedet</a:t>
            </a:r>
            <a:endParaRPr dirty="0">
              <a:solidFill>
                <a:schemeClr val="accent1"/>
              </a:solidFill>
            </a:endParaRPr>
          </a:p>
        </p:txBody>
      </p:sp>
      <p:pic>
        <p:nvPicPr>
          <p:cNvPr id="1026" name="Picture 2" descr="Fortune Teller – Entertainment from NY Party Works">
            <a:extLst>
              <a:ext uri="{FF2B5EF4-FFF2-40B4-BE49-F238E27FC236}">
                <a16:creationId xmlns:a16="http://schemas.microsoft.com/office/drawing/2014/main" id="{4012D4DC-6745-F68B-A915-BF7CB8229C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6521" y="699542"/>
            <a:ext cx="3795886" cy="3795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7"/>
          <p:cNvSpPr txBox="1">
            <a:spLocks noGrp="1"/>
          </p:cNvSpPr>
          <p:nvPr>
            <p:ph type="title"/>
          </p:nvPr>
        </p:nvSpPr>
        <p:spPr>
          <a:xfrm>
            <a:off x="234450" y="575500"/>
            <a:ext cx="20463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Hvem tør vi </a:t>
            </a:r>
            <a:br>
              <a:rPr lang="en" dirty="0"/>
            </a:br>
            <a:r>
              <a:rPr lang="en" dirty="0"/>
              <a:t>stole på?</a:t>
            </a:r>
            <a:br>
              <a:rPr lang="en" dirty="0"/>
            </a:br>
            <a:endParaRPr dirty="0"/>
          </a:p>
        </p:txBody>
      </p:sp>
      <p:sp>
        <p:nvSpPr>
          <p:cNvPr id="115" name="Google Shape;115;p17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10</a:t>
            </a:fld>
            <a:endParaRPr/>
          </a:p>
        </p:txBody>
      </p:sp>
      <p:pic>
        <p:nvPicPr>
          <p:cNvPr id="8194" name="Picture 2" descr="Hvidjulsbarometeret: 4 procent chance for landsdækkende hvid jul - TV 2">
            <a:extLst>
              <a:ext uri="{FF2B5EF4-FFF2-40B4-BE49-F238E27FC236}">
                <a16:creationId xmlns:a16="http://schemas.microsoft.com/office/drawing/2014/main" id="{78D3920D-DF2C-00C0-DF22-B511593460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0"/>
            <a:ext cx="6588224" cy="5143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45569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7"/>
          <p:cNvSpPr txBox="1">
            <a:spLocks noGrp="1"/>
          </p:cNvSpPr>
          <p:nvPr>
            <p:ph type="title"/>
          </p:nvPr>
        </p:nvSpPr>
        <p:spPr>
          <a:xfrm>
            <a:off x="234450" y="575500"/>
            <a:ext cx="20463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HVAD ER EN STRATEGI IKKE?</a:t>
            </a:r>
            <a:br>
              <a:rPr lang="en" dirty="0"/>
            </a:br>
            <a:br>
              <a:rPr lang="en" dirty="0"/>
            </a:br>
            <a:br>
              <a:rPr lang="en" dirty="0"/>
            </a:br>
            <a:endParaRPr dirty="0"/>
          </a:p>
        </p:txBody>
      </p:sp>
      <p:sp>
        <p:nvSpPr>
          <p:cNvPr id="115" name="Google Shape;115;p17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11</a:t>
            </a:fld>
            <a:endParaRPr/>
          </a:p>
        </p:txBody>
      </p:sp>
      <p:sp>
        <p:nvSpPr>
          <p:cNvPr id="4" name="AutoShape 2" descr="trendfollowing-dunn performance">
            <a:extLst>
              <a:ext uri="{FF2B5EF4-FFF2-40B4-BE49-F238E27FC236}">
                <a16:creationId xmlns:a16="http://schemas.microsoft.com/office/drawing/2014/main" id="{58B5E083-0B02-4817-8217-D7EA880AA3E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pic>
        <p:nvPicPr>
          <p:cNvPr id="6146" name="Picture 2" descr="Punctuation of Life: Question Mark | by Christal Luster | Medium">
            <a:extLst>
              <a:ext uri="{FF2B5EF4-FFF2-40B4-BE49-F238E27FC236}">
                <a16:creationId xmlns:a16="http://schemas.microsoft.com/office/drawing/2014/main" id="{AC926E06-E3C0-AFBF-2E9D-0841CC6A00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2531066"/>
            <a:ext cx="2517260" cy="2509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felt 1">
            <a:extLst>
              <a:ext uri="{FF2B5EF4-FFF2-40B4-BE49-F238E27FC236}">
                <a16:creationId xmlns:a16="http://schemas.microsoft.com/office/drawing/2014/main" id="{E508B65E-6385-5FAB-77BB-88486DF7A7E6}"/>
              </a:ext>
            </a:extLst>
          </p:cNvPr>
          <p:cNvSpPr txBox="1"/>
          <p:nvPr/>
        </p:nvSpPr>
        <p:spPr>
          <a:xfrm>
            <a:off x="3218315" y="483518"/>
            <a:ext cx="5317481" cy="19082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a-DK" sz="2400" b="1" dirty="0"/>
              <a:t>MIN STRATEGI:</a:t>
            </a:r>
          </a:p>
          <a:p>
            <a:pPr algn="ctr"/>
            <a:endParaRPr lang="da-DK" sz="2400" b="1" dirty="0"/>
          </a:p>
          <a:p>
            <a:pPr algn="ctr"/>
            <a:r>
              <a:rPr lang="da-DK" dirty="0"/>
              <a:t>STIL DE RIGTIGE SPØRGSMÅL!</a:t>
            </a:r>
          </a:p>
          <a:p>
            <a:pPr algn="ctr"/>
            <a:endParaRPr lang="da-DK" dirty="0"/>
          </a:p>
          <a:p>
            <a:pPr algn="ctr"/>
            <a:r>
              <a:rPr lang="da-DK" dirty="0"/>
              <a:t>ARBEJD MED SANDSYNLIGHED IKKE SIKKERHED! (Casino)</a:t>
            </a:r>
          </a:p>
          <a:p>
            <a:pPr algn="ctr"/>
            <a:endParaRPr lang="da-DK" dirty="0"/>
          </a:p>
          <a:p>
            <a:pPr algn="ctr"/>
            <a:r>
              <a:rPr lang="da-DK" dirty="0"/>
              <a:t>HAVE EN STRATEGI DER KAN GENTAGES I UENDELIGHED!</a:t>
            </a:r>
          </a:p>
        </p:txBody>
      </p:sp>
    </p:spTree>
    <p:extLst>
      <p:ext uri="{BB962C8B-B14F-4D97-AF65-F5344CB8AC3E}">
        <p14:creationId xmlns:p14="http://schemas.microsoft.com/office/powerpoint/2010/main" val="21116028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7"/>
          <p:cNvSpPr txBox="1">
            <a:spLocks noGrp="1"/>
          </p:cNvSpPr>
          <p:nvPr>
            <p:ph type="title"/>
          </p:nvPr>
        </p:nvSpPr>
        <p:spPr>
          <a:xfrm>
            <a:off x="234450" y="575500"/>
            <a:ext cx="20463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De tre (fire) vigtige</a:t>
            </a:r>
            <a:br>
              <a:rPr lang="en" dirty="0"/>
            </a:br>
            <a:r>
              <a:rPr lang="en" dirty="0"/>
              <a:t>spørgsmål!</a:t>
            </a:r>
            <a:br>
              <a:rPr lang="en" dirty="0"/>
            </a:br>
            <a:br>
              <a:rPr lang="en" dirty="0"/>
            </a:br>
            <a:br>
              <a:rPr lang="en" dirty="0"/>
            </a:br>
            <a:endParaRPr dirty="0"/>
          </a:p>
        </p:txBody>
      </p:sp>
      <p:sp>
        <p:nvSpPr>
          <p:cNvPr id="115" name="Google Shape;115;p17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12</a:t>
            </a:fld>
            <a:endParaRPr/>
          </a:p>
        </p:txBody>
      </p:sp>
      <p:sp>
        <p:nvSpPr>
          <p:cNvPr id="4" name="AutoShape 2" descr="trendfollowing-dunn performance">
            <a:extLst>
              <a:ext uri="{FF2B5EF4-FFF2-40B4-BE49-F238E27FC236}">
                <a16:creationId xmlns:a16="http://schemas.microsoft.com/office/drawing/2014/main" id="{58B5E083-0B02-4817-8217-D7EA880AA3E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2" name="Tekstfelt 1">
            <a:extLst>
              <a:ext uri="{FF2B5EF4-FFF2-40B4-BE49-F238E27FC236}">
                <a16:creationId xmlns:a16="http://schemas.microsoft.com/office/drawing/2014/main" id="{D1C82F30-2CD0-AAFD-3755-21296A636BD4}"/>
              </a:ext>
            </a:extLst>
          </p:cNvPr>
          <p:cNvSpPr txBox="1"/>
          <p:nvPr/>
        </p:nvSpPr>
        <p:spPr>
          <a:xfrm>
            <a:off x="2843808" y="1345294"/>
            <a:ext cx="6192688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600" b="1" dirty="0"/>
              <a:t>ER DET EN FORNUFTIG FORRETNING?</a:t>
            </a:r>
          </a:p>
          <a:p>
            <a:endParaRPr lang="da-DK" sz="1600" b="1" dirty="0"/>
          </a:p>
          <a:p>
            <a:r>
              <a:rPr lang="da-DK" sz="1600" b="1" dirty="0"/>
              <a:t>ER AKTIEN KORREKT PRISSAT? </a:t>
            </a:r>
            <a:br>
              <a:rPr lang="da-DK" sz="1600" b="1" dirty="0"/>
            </a:br>
            <a:endParaRPr lang="da-DK" sz="1600" b="1" dirty="0"/>
          </a:p>
          <a:p>
            <a:r>
              <a:rPr lang="da-DK" sz="1600" b="1" dirty="0"/>
              <a:t>ER TIMINGEN RIGTIG?</a:t>
            </a:r>
          </a:p>
          <a:p>
            <a:endParaRPr lang="da-DK" sz="1600" dirty="0"/>
          </a:p>
          <a:p>
            <a:endParaRPr lang="da-DK" sz="1600" dirty="0"/>
          </a:p>
          <a:p>
            <a:r>
              <a:rPr lang="da-DK" sz="1600" dirty="0"/>
              <a:t>BONUSSPØRGSMÅL:</a:t>
            </a:r>
          </a:p>
          <a:p>
            <a:endParaRPr lang="da-DK" sz="1600" dirty="0"/>
          </a:p>
          <a:p>
            <a:r>
              <a:rPr lang="da-DK" sz="1600" dirty="0"/>
              <a:t>HVAD SKAL DER TIL FOR AT SÆLGE?</a:t>
            </a:r>
          </a:p>
          <a:p>
            <a:endParaRPr lang="da-DK" sz="1600" dirty="0"/>
          </a:p>
          <a:p>
            <a:r>
              <a:rPr lang="da-DK" sz="1600" dirty="0"/>
              <a:t>ER DER FORHOLD I VERDEN, JEG SKAL VÆRE OPMÆRKSOM PÅ?</a:t>
            </a:r>
          </a:p>
        </p:txBody>
      </p:sp>
      <p:pic>
        <p:nvPicPr>
          <p:cNvPr id="5" name="Picture 2" descr="The power of the question mark - SWOOP Analytics® | Workforce Analytics |  Digital Workplace Solution">
            <a:extLst>
              <a:ext uri="{FF2B5EF4-FFF2-40B4-BE49-F238E27FC236}">
                <a16:creationId xmlns:a16="http://schemas.microsoft.com/office/drawing/2014/main" id="{ABC1DF7D-A6F8-3CBA-980F-B0A66064F3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162" y="195486"/>
            <a:ext cx="2046300" cy="1137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43571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7"/>
          <p:cNvSpPr txBox="1">
            <a:spLocks noGrp="1"/>
          </p:cNvSpPr>
          <p:nvPr>
            <p:ph type="title"/>
          </p:nvPr>
        </p:nvSpPr>
        <p:spPr>
          <a:xfrm>
            <a:off x="234450" y="575500"/>
            <a:ext cx="20463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De tre vigtige</a:t>
            </a:r>
            <a:br>
              <a:rPr lang="en" dirty="0"/>
            </a:br>
            <a:r>
              <a:rPr lang="en" dirty="0"/>
              <a:t>spørgsmål!</a:t>
            </a:r>
            <a:br>
              <a:rPr lang="en" dirty="0"/>
            </a:br>
            <a:br>
              <a:rPr lang="en" dirty="0"/>
            </a:br>
            <a:br>
              <a:rPr lang="en" dirty="0"/>
            </a:br>
            <a:endParaRPr dirty="0"/>
          </a:p>
        </p:txBody>
      </p:sp>
      <p:sp>
        <p:nvSpPr>
          <p:cNvPr id="115" name="Google Shape;115;p17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13</a:t>
            </a:fld>
            <a:endParaRPr/>
          </a:p>
        </p:txBody>
      </p:sp>
      <p:sp>
        <p:nvSpPr>
          <p:cNvPr id="4" name="AutoShape 2" descr="trendfollowing-dunn performance">
            <a:extLst>
              <a:ext uri="{FF2B5EF4-FFF2-40B4-BE49-F238E27FC236}">
                <a16:creationId xmlns:a16="http://schemas.microsoft.com/office/drawing/2014/main" id="{58B5E083-0B02-4817-8217-D7EA880AA3E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pic>
        <p:nvPicPr>
          <p:cNvPr id="5" name="Picture 2" descr="The power of the question mark - SWOOP Analytics® | Workforce Analytics |  Digital Workplace Solution">
            <a:extLst>
              <a:ext uri="{FF2B5EF4-FFF2-40B4-BE49-F238E27FC236}">
                <a16:creationId xmlns:a16="http://schemas.microsoft.com/office/drawing/2014/main" id="{ABC1DF7D-A6F8-3CBA-980F-B0A66064F3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162" y="195486"/>
            <a:ext cx="2046300" cy="1137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Skal du vælge et alternativ til ejendomsmægleren?">
            <a:extLst>
              <a:ext uri="{FF2B5EF4-FFF2-40B4-BE49-F238E27FC236}">
                <a16:creationId xmlns:a16="http://schemas.microsoft.com/office/drawing/2014/main" id="{8D194BDE-B1D8-1BAB-1A42-8BF446E4B4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176565"/>
            <a:ext cx="4513883" cy="3379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10772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7"/>
          <p:cNvSpPr txBox="1">
            <a:spLocks noGrp="1"/>
          </p:cNvSpPr>
          <p:nvPr>
            <p:ph type="title"/>
          </p:nvPr>
        </p:nvSpPr>
        <p:spPr>
          <a:xfrm>
            <a:off x="234450" y="575500"/>
            <a:ext cx="20463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1. FAKTOR</a:t>
            </a:r>
            <a:br>
              <a:rPr lang="en" dirty="0"/>
            </a:br>
            <a:r>
              <a:rPr lang="en" dirty="0"/>
              <a:t>SOLID?</a:t>
            </a:r>
            <a:br>
              <a:rPr lang="en" dirty="0"/>
            </a:br>
            <a:br>
              <a:rPr lang="en" dirty="0"/>
            </a:br>
            <a:br>
              <a:rPr lang="en" dirty="0"/>
            </a:br>
            <a:endParaRPr dirty="0"/>
          </a:p>
        </p:txBody>
      </p:sp>
      <p:sp>
        <p:nvSpPr>
          <p:cNvPr id="115" name="Google Shape;115;p17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14</a:t>
            </a:fld>
            <a:endParaRPr/>
          </a:p>
        </p:txBody>
      </p:sp>
      <p:sp>
        <p:nvSpPr>
          <p:cNvPr id="4" name="AutoShape 2" descr="trendfollowing-dunn performance">
            <a:extLst>
              <a:ext uri="{FF2B5EF4-FFF2-40B4-BE49-F238E27FC236}">
                <a16:creationId xmlns:a16="http://schemas.microsoft.com/office/drawing/2014/main" id="{58B5E083-0B02-4817-8217-D7EA880AA3E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pic>
        <p:nvPicPr>
          <p:cNvPr id="5" name="Picture 2" descr="The power of the question mark - SWOOP Analytics® | Workforce Analytics |  Digital Workplace Solution">
            <a:extLst>
              <a:ext uri="{FF2B5EF4-FFF2-40B4-BE49-F238E27FC236}">
                <a16:creationId xmlns:a16="http://schemas.microsoft.com/office/drawing/2014/main" id="{ABC1DF7D-A6F8-3CBA-980F-B0A66064F3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162" y="195486"/>
            <a:ext cx="2046300" cy="1137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Billede 7">
            <a:extLst>
              <a:ext uri="{FF2B5EF4-FFF2-40B4-BE49-F238E27FC236}">
                <a16:creationId xmlns:a16="http://schemas.microsoft.com/office/drawing/2014/main" id="{51295B18-6349-2A75-3DE1-CA846F3881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8237" y="1707654"/>
            <a:ext cx="5418547" cy="23538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8676018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7"/>
          <p:cNvSpPr txBox="1">
            <a:spLocks noGrp="1"/>
          </p:cNvSpPr>
          <p:nvPr>
            <p:ph type="title"/>
          </p:nvPr>
        </p:nvSpPr>
        <p:spPr>
          <a:xfrm>
            <a:off x="234450" y="575500"/>
            <a:ext cx="20463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2. TIMING</a:t>
            </a:r>
            <a:br>
              <a:rPr lang="en" dirty="0"/>
            </a:br>
            <a:br>
              <a:rPr lang="en" dirty="0"/>
            </a:br>
            <a:br>
              <a:rPr lang="en" dirty="0"/>
            </a:br>
            <a:endParaRPr dirty="0"/>
          </a:p>
        </p:txBody>
      </p:sp>
      <p:sp>
        <p:nvSpPr>
          <p:cNvPr id="115" name="Google Shape;115;p17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15</a:t>
            </a:fld>
            <a:endParaRPr/>
          </a:p>
        </p:txBody>
      </p:sp>
      <p:sp>
        <p:nvSpPr>
          <p:cNvPr id="4" name="AutoShape 2" descr="trendfollowing-dunn performance">
            <a:extLst>
              <a:ext uri="{FF2B5EF4-FFF2-40B4-BE49-F238E27FC236}">
                <a16:creationId xmlns:a16="http://schemas.microsoft.com/office/drawing/2014/main" id="{58B5E083-0B02-4817-8217-D7EA880AA3E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2" name="Tekstfelt 1">
            <a:extLst>
              <a:ext uri="{FF2B5EF4-FFF2-40B4-BE49-F238E27FC236}">
                <a16:creationId xmlns:a16="http://schemas.microsoft.com/office/drawing/2014/main" id="{E86086B3-FD6B-6C61-A861-D62B09D5FFF4}"/>
              </a:ext>
            </a:extLst>
          </p:cNvPr>
          <p:cNvSpPr txBox="1"/>
          <p:nvPr/>
        </p:nvSpPr>
        <p:spPr>
          <a:xfrm>
            <a:off x="4067944" y="411510"/>
            <a:ext cx="34724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800" dirty="0"/>
              <a:t>TEKNISK ANALYSE</a:t>
            </a: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973F9EE4-AA4F-5211-DF2A-374E7D26C0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9984" y="1275606"/>
            <a:ext cx="5648343" cy="3393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9526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7"/>
          <p:cNvSpPr txBox="1">
            <a:spLocks noGrp="1"/>
          </p:cNvSpPr>
          <p:nvPr>
            <p:ph type="title"/>
          </p:nvPr>
        </p:nvSpPr>
        <p:spPr>
          <a:xfrm>
            <a:off x="234450" y="575500"/>
            <a:ext cx="20463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3. TIMING</a:t>
            </a:r>
            <a:br>
              <a:rPr lang="en" dirty="0"/>
            </a:br>
            <a:br>
              <a:rPr lang="en" dirty="0"/>
            </a:br>
            <a:br>
              <a:rPr lang="en" dirty="0"/>
            </a:br>
            <a:endParaRPr dirty="0"/>
          </a:p>
        </p:txBody>
      </p:sp>
      <p:sp>
        <p:nvSpPr>
          <p:cNvPr id="115" name="Google Shape;115;p17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16</a:t>
            </a:fld>
            <a:endParaRPr/>
          </a:p>
        </p:txBody>
      </p:sp>
      <p:sp>
        <p:nvSpPr>
          <p:cNvPr id="4" name="AutoShape 2" descr="trendfollowing-dunn performance">
            <a:extLst>
              <a:ext uri="{FF2B5EF4-FFF2-40B4-BE49-F238E27FC236}">
                <a16:creationId xmlns:a16="http://schemas.microsoft.com/office/drawing/2014/main" id="{58B5E083-0B02-4817-8217-D7EA880AA3E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2" name="Tekstfelt 1">
            <a:extLst>
              <a:ext uri="{FF2B5EF4-FFF2-40B4-BE49-F238E27FC236}">
                <a16:creationId xmlns:a16="http://schemas.microsoft.com/office/drawing/2014/main" id="{E86086B3-FD6B-6C61-A861-D62B09D5FFF4}"/>
              </a:ext>
            </a:extLst>
          </p:cNvPr>
          <p:cNvSpPr txBox="1"/>
          <p:nvPr/>
        </p:nvSpPr>
        <p:spPr>
          <a:xfrm>
            <a:off x="4067944" y="411510"/>
            <a:ext cx="34724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800" dirty="0"/>
              <a:t>TEKNISK ANALYSE</a:t>
            </a:r>
          </a:p>
        </p:txBody>
      </p:sp>
      <p:sp>
        <p:nvSpPr>
          <p:cNvPr id="3" name="Tekstfelt 2">
            <a:extLst>
              <a:ext uri="{FF2B5EF4-FFF2-40B4-BE49-F238E27FC236}">
                <a16:creationId xmlns:a16="http://schemas.microsoft.com/office/drawing/2014/main" id="{87653BB1-AB49-E0D9-913C-545604AEC4DB}"/>
              </a:ext>
            </a:extLst>
          </p:cNvPr>
          <p:cNvSpPr txBox="1"/>
          <p:nvPr/>
        </p:nvSpPr>
        <p:spPr>
          <a:xfrm>
            <a:off x="3347864" y="1415430"/>
            <a:ext cx="4273927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800" b="1" dirty="0"/>
              <a:t>2 TEKNIKKER:</a:t>
            </a:r>
          </a:p>
          <a:p>
            <a:endParaRPr lang="da-DK" sz="2800" b="1" dirty="0"/>
          </a:p>
          <a:p>
            <a:pPr marL="514350" indent="-514350">
              <a:buAutoNum type="arabicPeriod"/>
            </a:pPr>
            <a:r>
              <a:rPr lang="da-DK" sz="2800" dirty="0"/>
              <a:t>TRENDS</a:t>
            </a:r>
          </a:p>
          <a:p>
            <a:pPr marL="514350" indent="-514350">
              <a:buAutoNum type="arabicPeriod"/>
            </a:pPr>
            <a:r>
              <a:rPr lang="da-DK" sz="2800" dirty="0"/>
              <a:t>STØTTE/MODSTAND</a:t>
            </a:r>
          </a:p>
          <a:p>
            <a:pPr marL="514350" indent="-514350">
              <a:buAutoNum type="arabicPeriod"/>
            </a:pPr>
            <a:endParaRPr lang="da-DK" sz="2800" dirty="0"/>
          </a:p>
          <a:p>
            <a:endParaRPr lang="da-DK" sz="2800" dirty="0"/>
          </a:p>
        </p:txBody>
      </p:sp>
    </p:spTree>
    <p:extLst>
      <p:ext uri="{BB962C8B-B14F-4D97-AF65-F5344CB8AC3E}">
        <p14:creationId xmlns:p14="http://schemas.microsoft.com/office/powerpoint/2010/main" val="29196116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7"/>
          <p:cNvSpPr txBox="1">
            <a:spLocks noGrp="1"/>
          </p:cNvSpPr>
          <p:nvPr>
            <p:ph type="title"/>
          </p:nvPr>
        </p:nvSpPr>
        <p:spPr>
          <a:xfrm>
            <a:off x="234450" y="575500"/>
            <a:ext cx="20463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3. TIMING</a:t>
            </a:r>
            <a:br>
              <a:rPr lang="en" dirty="0"/>
            </a:br>
            <a:br>
              <a:rPr lang="en" dirty="0"/>
            </a:br>
            <a:br>
              <a:rPr lang="en" dirty="0"/>
            </a:br>
            <a:endParaRPr dirty="0"/>
          </a:p>
        </p:txBody>
      </p:sp>
      <p:sp>
        <p:nvSpPr>
          <p:cNvPr id="115" name="Google Shape;115;p17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17</a:t>
            </a:fld>
            <a:endParaRPr/>
          </a:p>
        </p:txBody>
      </p:sp>
      <p:sp>
        <p:nvSpPr>
          <p:cNvPr id="4" name="AutoShape 2" descr="trendfollowing-dunn performance">
            <a:extLst>
              <a:ext uri="{FF2B5EF4-FFF2-40B4-BE49-F238E27FC236}">
                <a16:creationId xmlns:a16="http://schemas.microsoft.com/office/drawing/2014/main" id="{58B5E083-0B02-4817-8217-D7EA880AA3E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2" name="Tekstfelt 1">
            <a:extLst>
              <a:ext uri="{FF2B5EF4-FFF2-40B4-BE49-F238E27FC236}">
                <a16:creationId xmlns:a16="http://schemas.microsoft.com/office/drawing/2014/main" id="{E86086B3-FD6B-6C61-A861-D62B09D5FFF4}"/>
              </a:ext>
            </a:extLst>
          </p:cNvPr>
          <p:cNvSpPr txBox="1"/>
          <p:nvPr/>
        </p:nvSpPr>
        <p:spPr>
          <a:xfrm>
            <a:off x="4067944" y="411510"/>
            <a:ext cx="34724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800" dirty="0"/>
              <a:t>TEKNISK ANALYSE</a:t>
            </a:r>
          </a:p>
        </p:txBody>
      </p:sp>
      <p:sp>
        <p:nvSpPr>
          <p:cNvPr id="3" name="Tekstfelt 2">
            <a:extLst>
              <a:ext uri="{FF2B5EF4-FFF2-40B4-BE49-F238E27FC236}">
                <a16:creationId xmlns:a16="http://schemas.microsoft.com/office/drawing/2014/main" id="{87653BB1-AB49-E0D9-913C-545604AEC4DB}"/>
              </a:ext>
            </a:extLst>
          </p:cNvPr>
          <p:cNvSpPr txBox="1"/>
          <p:nvPr/>
        </p:nvSpPr>
        <p:spPr>
          <a:xfrm>
            <a:off x="3347864" y="1415430"/>
            <a:ext cx="4273927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800" b="1" dirty="0"/>
              <a:t>2 TEKNIKKER:</a:t>
            </a:r>
          </a:p>
          <a:p>
            <a:endParaRPr lang="da-DK" sz="2800" b="1" dirty="0"/>
          </a:p>
          <a:p>
            <a:pPr marL="514350" indent="-514350">
              <a:buAutoNum type="arabicPeriod"/>
            </a:pPr>
            <a:r>
              <a:rPr lang="da-DK" sz="2800" dirty="0"/>
              <a:t>TRENDS</a:t>
            </a:r>
          </a:p>
          <a:p>
            <a:pPr marL="514350" indent="-514350">
              <a:buAutoNum type="arabicPeriod"/>
            </a:pPr>
            <a:r>
              <a:rPr lang="da-DK" sz="2800" dirty="0"/>
              <a:t>STØTTE/MODSTAND</a:t>
            </a:r>
          </a:p>
          <a:p>
            <a:pPr marL="514350" indent="-514350">
              <a:buAutoNum type="arabicPeriod"/>
            </a:pPr>
            <a:endParaRPr lang="da-DK" sz="2800" dirty="0"/>
          </a:p>
          <a:p>
            <a:endParaRPr lang="da-DK" sz="2800" dirty="0"/>
          </a:p>
        </p:txBody>
      </p:sp>
    </p:spTree>
    <p:extLst>
      <p:ext uri="{BB962C8B-B14F-4D97-AF65-F5344CB8AC3E}">
        <p14:creationId xmlns:p14="http://schemas.microsoft.com/office/powerpoint/2010/main" val="12382045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50E78D6-F072-48E7-8270-20EFBDD26F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3504" y="245110"/>
            <a:ext cx="3364992" cy="923330"/>
          </a:xfrm>
          <a:noFill/>
          <a:ln>
            <a:solidFill>
              <a:schemeClr val="tx1"/>
            </a:solidFill>
          </a:ln>
          <a:effectLst>
            <a:glow rad="152400">
              <a:schemeClr val="tx1">
                <a:alpha val="13000"/>
              </a:schemeClr>
            </a:glow>
          </a:effectLst>
        </p:spPr>
        <p:txBody>
          <a:bodyPr rtlCol="0">
            <a:normAutofit/>
          </a:bodyPr>
          <a:lstStyle/>
          <a:p>
            <a:pPr rtl="0"/>
            <a:r>
              <a:rPr lang="da-DK" sz="2100">
                <a:solidFill>
                  <a:schemeClr val="tx1"/>
                </a:solidFill>
              </a:rPr>
              <a:t>DERFOR BRUGER JEG TEKNISK ANALYSE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3FC7BD98-5486-489C-BAA0-A69CEFF691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1520" y="1357605"/>
            <a:ext cx="4104456" cy="3540785"/>
          </a:xfrm>
        </p:spPr>
        <p:txBody>
          <a:bodyPr rtlCol="0">
            <a:noAutofit/>
          </a:bodyPr>
          <a:lstStyle/>
          <a:p>
            <a:pPr rtl="0"/>
            <a:r>
              <a:rPr lang="da-DK" sz="1350" dirty="0">
                <a:solidFill>
                  <a:schemeClr val="tx1"/>
                </a:solidFill>
              </a:rPr>
              <a:t>- GRAFER VISER HISTORIEN OM AKTIEN</a:t>
            </a:r>
          </a:p>
          <a:p>
            <a:pPr rtl="0"/>
            <a:r>
              <a:rPr lang="da-DK" sz="1350" dirty="0">
                <a:solidFill>
                  <a:schemeClr val="tx1"/>
                </a:solidFill>
              </a:rPr>
              <a:t>- INTERESSE FRA MARKEDSDELTAGERNE VISES I GRAFEN</a:t>
            </a:r>
          </a:p>
          <a:p>
            <a:pPr rtl="0"/>
            <a:r>
              <a:rPr lang="da-DK" sz="1350" dirty="0">
                <a:solidFill>
                  <a:schemeClr val="tx1"/>
                </a:solidFill>
              </a:rPr>
              <a:t>- ALLE GODE NYHEDER VISES I GRAFEN</a:t>
            </a:r>
          </a:p>
          <a:p>
            <a:pPr rtl="0"/>
            <a:r>
              <a:rPr lang="da-DK" sz="1350" dirty="0">
                <a:solidFill>
                  <a:schemeClr val="tx1"/>
                </a:solidFill>
              </a:rPr>
              <a:t>- ALLE DÅRLIGE NYHEDER VISES I GRAFEN</a:t>
            </a:r>
          </a:p>
          <a:p>
            <a:pPr rtl="0"/>
            <a:r>
              <a:rPr lang="da-DK" sz="1350" dirty="0">
                <a:solidFill>
                  <a:schemeClr val="tx1"/>
                </a:solidFill>
              </a:rPr>
              <a:t>- GIVER ET GODT VÆRKTØJ TIL INVESTERING</a:t>
            </a:r>
          </a:p>
          <a:p>
            <a:pPr rtl="0"/>
            <a:r>
              <a:rPr lang="da-DK" sz="1350" dirty="0">
                <a:solidFill>
                  <a:schemeClr val="tx1"/>
                </a:solidFill>
              </a:rPr>
              <a:t>- KAN KOMBINERES MED FUNDAMENTAL ANALYSE </a:t>
            </a:r>
          </a:p>
          <a:p>
            <a:pPr rtl="0"/>
            <a:r>
              <a:rPr lang="da-DK" sz="1350" dirty="0">
                <a:solidFill>
                  <a:schemeClr val="tx1"/>
                </a:solidFill>
              </a:rPr>
              <a:t>- VIGTIGT – IKKE EN SPÅKUGLE</a:t>
            </a:r>
          </a:p>
          <a:p>
            <a:pPr rtl="0"/>
            <a:r>
              <a:rPr lang="da-DK" sz="1350" dirty="0">
                <a:solidFill>
                  <a:schemeClr val="tx1"/>
                </a:solidFill>
              </a:rPr>
              <a:t>- VISER AKTIENS MØNSTRE SOM VI KAN BRUGE TIL HANDEL</a:t>
            </a:r>
          </a:p>
        </p:txBody>
      </p:sp>
      <p:pic>
        <p:nvPicPr>
          <p:cNvPr id="5" name="Billede 4" descr="Person analyserer marked på bærbar computer">
            <a:extLst>
              <a:ext uri="{FF2B5EF4-FFF2-40B4-BE49-F238E27FC236}">
                <a16:creationId xmlns:a16="http://schemas.microsoft.com/office/drawing/2014/main" id="{112B9624-F8A1-4831-AE43-1D9E266CFF3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0426" r="20426"/>
          <a:stretch/>
        </p:blipFill>
        <p:spPr>
          <a:xfrm>
            <a:off x="4572001" y="7"/>
            <a:ext cx="4571999" cy="5143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4918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80E7177-B47E-4775-0EFE-6243C6650E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339502"/>
            <a:ext cx="2046300" cy="3981000"/>
          </a:xfrm>
        </p:spPr>
        <p:txBody>
          <a:bodyPr>
            <a:normAutofit/>
          </a:bodyPr>
          <a:lstStyle/>
          <a:p>
            <a:r>
              <a:rPr lang="da-DK" sz="2700" dirty="0"/>
              <a:t>HVAD ER TRENDEN I AKTIEN ??</a:t>
            </a:r>
          </a:p>
        </p:txBody>
      </p:sp>
      <p:pic>
        <p:nvPicPr>
          <p:cNvPr id="4" name="Pladsholder til indhold 7">
            <a:extLst>
              <a:ext uri="{FF2B5EF4-FFF2-40B4-BE49-F238E27FC236}">
                <a16:creationId xmlns:a16="http://schemas.microsoft.com/office/drawing/2014/main" id="{84D40CC8-D4E0-8F04-BCE0-360A42C7D2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352" y="1951762"/>
            <a:ext cx="5797296" cy="2443655"/>
          </a:xfrm>
        </p:spPr>
      </p:pic>
    </p:spTree>
    <p:extLst>
      <p:ext uri="{BB962C8B-B14F-4D97-AF65-F5344CB8AC3E}">
        <p14:creationId xmlns:p14="http://schemas.microsoft.com/office/powerpoint/2010/main" val="5858517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peelOff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dsholder til indhold 4" descr="Hund i sovemaske">
            <a:extLst>
              <a:ext uri="{FF2B5EF4-FFF2-40B4-BE49-F238E27FC236}">
                <a16:creationId xmlns:a16="http://schemas.microsoft.com/office/drawing/2014/main" id="{93339D67-2A03-27E8-0EB7-9746210A25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>
          <a:xfrm>
            <a:off x="16" y="8"/>
            <a:ext cx="9143984" cy="5143492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5AC5050-21F3-C279-76C1-0F39C6EC09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949" y="272920"/>
            <a:ext cx="2785188" cy="1735495"/>
          </a:xfrm>
          <a:solidFill>
            <a:schemeClr val="tx1"/>
          </a:solidFill>
        </p:spPr>
        <p:txBody>
          <a:bodyPr spcFirstLastPara="1" vert="horz" wrap="square" lIns="68580" tIns="34290" rIns="68580" bIns="34290" rtlCol="0" anchor="t" anchorCtr="0">
            <a:noAutofit/>
          </a:bodyPr>
          <a:lstStyle/>
          <a:p>
            <a:r>
              <a:rPr lang="da-DK" dirty="0">
                <a:solidFill>
                  <a:schemeClr val="bg1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Hvordan sover du roligt om natten som investor!</a:t>
            </a:r>
          </a:p>
        </p:txBody>
      </p:sp>
    </p:spTree>
    <p:extLst>
      <p:ext uri="{BB962C8B-B14F-4D97-AF65-F5344CB8AC3E}">
        <p14:creationId xmlns:p14="http://schemas.microsoft.com/office/powerpoint/2010/main" val="33960690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peelOff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50E78D6-F072-48E7-8270-20EFBDD26F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1444" y="265353"/>
            <a:ext cx="2321719" cy="923330"/>
          </a:xfrm>
          <a:noFill/>
          <a:ln>
            <a:solidFill>
              <a:schemeClr val="tx1"/>
            </a:solidFill>
          </a:ln>
          <a:effectLst>
            <a:glow rad="152400">
              <a:schemeClr val="tx1">
                <a:alpha val="13000"/>
              </a:schemeClr>
            </a:glow>
          </a:effectLst>
        </p:spPr>
        <p:txBody>
          <a:bodyPr rtlCol="0">
            <a:normAutofit/>
          </a:bodyPr>
          <a:lstStyle/>
          <a:p>
            <a:pPr rtl="0"/>
            <a:r>
              <a:rPr lang="da-DK" sz="2250">
                <a:solidFill>
                  <a:schemeClr val="tx1"/>
                </a:solidFill>
              </a:rPr>
              <a:t>SPOT TRENDEN</a:t>
            </a:r>
          </a:p>
        </p:txBody>
      </p:sp>
      <p:pic>
        <p:nvPicPr>
          <p:cNvPr id="5" name="Billede 4" descr="Finansielle handelstal">
            <a:extLst>
              <a:ext uri="{FF2B5EF4-FFF2-40B4-BE49-F238E27FC236}">
                <a16:creationId xmlns:a16="http://schemas.microsoft.com/office/drawing/2014/main" id="{112B9624-F8A1-4831-AE43-1D9E266CFF3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2571751" y="7"/>
            <a:ext cx="6572249" cy="5143493"/>
          </a:xfrm>
          <a:prstGeom prst="rect">
            <a:avLst/>
          </a:prstGeom>
        </p:spPr>
      </p:pic>
      <p:pic>
        <p:nvPicPr>
          <p:cNvPr id="4" name="Pladsholder til indhold 4">
            <a:extLst>
              <a:ext uri="{FF2B5EF4-FFF2-40B4-BE49-F238E27FC236}">
                <a16:creationId xmlns:a16="http://schemas.microsoft.com/office/drawing/2014/main" id="{128C19CE-58A2-1557-798B-4456530FA41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7"/>
          <a:stretch/>
        </p:blipFill>
        <p:spPr>
          <a:xfrm>
            <a:off x="2571751" y="22369"/>
            <a:ext cx="6572249" cy="51416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335439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peelOff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50E78D6-F072-48E7-8270-20EFBDD26F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6913" y="349942"/>
            <a:ext cx="2159252" cy="923330"/>
          </a:xfrm>
          <a:noFill/>
          <a:ln>
            <a:solidFill>
              <a:schemeClr val="tx1"/>
            </a:solidFill>
          </a:ln>
          <a:effectLst>
            <a:glow rad="152400">
              <a:schemeClr val="tx1">
                <a:alpha val="13000"/>
              </a:schemeClr>
            </a:glow>
          </a:effectLst>
        </p:spPr>
        <p:txBody>
          <a:bodyPr rtlCol="0">
            <a:normAutofit/>
          </a:bodyPr>
          <a:lstStyle/>
          <a:p>
            <a:pPr rtl="0"/>
            <a:r>
              <a:rPr lang="da-DK" sz="2250">
                <a:solidFill>
                  <a:schemeClr val="tx1"/>
                </a:solidFill>
              </a:rPr>
              <a:t>SPOT TRENDEN</a:t>
            </a:r>
          </a:p>
        </p:txBody>
      </p:sp>
      <p:pic>
        <p:nvPicPr>
          <p:cNvPr id="5" name="Billede 4" descr="Finansielle handelstal">
            <a:extLst>
              <a:ext uri="{FF2B5EF4-FFF2-40B4-BE49-F238E27FC236}">
                <a16:creationId xmlns:a16="http://schemas.microsoft.com/office/drawing/2014/main" id="{112B9624-F8A1-4831-AE43-1D9E266CFF3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2586037" y="7"/>
            <a:ext cx="6557963" cy="5143493"/>
          </a:xfrm>
          <a:prstGeom prst="rect">
            <a:avLst/>
          </a:prstGeom>
        </p:spPr>
      </p:pic>
      <p:pic>
        <p:nvPicPr>
          <p:cNvPr id="4" name="Pladsholder til indhold 4">
            <a:extLst>
              <a:ext uri="{FF2B5EF4-FFF2-40B4-BE49-F238E27FC236}">
                <a16:creationId xmlns:a16="http://schemas.microsoft.com/office/drawing/2014/main" id="{B76BD1C6-BC97-C5BC-4196-33D6147098C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7"/>
          <a:stretch/>
        </p:blipFill>
        <p:spPr>
          <a:xfrm>
            <a:off x="2506054" y="7"/>
            <a:ext cx="6637946" cy="514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764559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peelOff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50E78D6-F072-48E7-8270-20EFBDD26F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3332" y="432919"/>
            <a:ext cx="2166042" cy="923330"/>
          </a:xfrm>
          <a:noFill/>
          <a:ln>
            <a:solidFill>
              <a:schemeClr val="tx1"/>
            </a:solidFill>
          </a:ln>
          <a:effectLst>
            <a:glow rad="152400">
              <a:schemeClr val="tx1">
                <a:alpha val="13000"/>
              </a:schemeClr>
            </a:glow>
          </a:effectLst>
        </p:spPr>
        <p:txBody>
          <a:bodyPr rtlCol="0">
            <a:normAutofit/>
          </a:bodyPr>
          <a:lstStyle/>
          <a:p>
            <a:pPr rtl="0"/>
            <a:r>
              <a:rPr lang="da-DK" sz="2250">
                <a:solidFill>
                  <a:schemeClr val="tx1"/>
                </a:solidFill>
              </a:rPr>
              <a:t>SPOT TRENDEN</a:t>
            </a:r>
          </a:p>
        </p:txBody>
      </p:sp>
      <p:pic>
        <p:nvPicPr>
          <p:cNvPr id="5" name="Billede 4" descr="Finansielle handelstal">
            <a:extLst>
              <a:ext uri="{FF2B5EF4-FFF2-40B4-BE49-F238E27FC236}">
                <a16:creationId xmlns:a16="http://schemas.microsoft.com/office/drawing/2014/main" id="{112B9624-F8A1-4831-AE43-1D9E266CFF3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2498756" y="7"/>
            <a:ext cx="6645244" cy="5143493"/>
          </a:xfrm>
          <a:prstGeom prst="rect">
            <a:avLst/>
          </a:prstGeom>
        </p:spPr>
      </p:pic>
      <p:pic>
        <p:nvPicPr>
          <p:cNvPr id="8" name="Billede 7">
            <a:extLst>
              <a:ext uri="{FF2B5EF4-FFF2-40B4-BE49-F238E27FC236}">
                <a16:creationId xmlns:a16="http://schemas.microsoft.com/office/drawing/2014/main" id="{B0709E3D-AC0C-FA61-34FD-2A93699ABF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1760" y="0"/>
            <a:ext cx="673224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3365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peelOff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50E78D6-F072-48E7-8270-20EFBDD26F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3332" y="432919"/>
            <a:ext cx="2166042" cy="923330"/>
          </a:xfrm>
          <a:noFill/>
          <a:ln>
            <a:solidFill>
              <a:schemeClr val="tx1"/>
            </a:solidFill>
          </a:ln>
          <a:effectLst>
            <a:glow rad="152400">
              <a:schemeClr val="tx1">
                <a:alpha val="13000"/>
              </a:schemeClr>
            </a:glow>
          </a:effectLst>
        </p:spPr>
        <p:txBody>
          <a:bodyPr rtlCol="0">
            <a:normAutofit/>
          </a:bodyPr>
          <a:lstStyle/>
          <a:p>
            <a:pPr rtl="0"/>
            <a:r>
              <a:rPr lang="da-DK" sz="2250">
                <a:solidFill>
                  <a:schemeClr val="tx1"/>
                </a:solidFill>
              </a:rPr>
              <a:t>SPOT TRENDEN</a:t>
            </a:r>
          </a:p>
        </p:txBody>
      </p:sp>
      <p:pic>
        <p:nvPicPr>
          <p:cNvPr id="5" name="Billede 4" descr="Finansielle handelstal">
            <a:extLst>
              <a:ext uri="{FF2B5EF4-FFF2-40B4-BE49-F238E27FC236}">
                <a16:creationId xmlns:a16="http://schemas.microsoft.com/office/drawing/2014/main" id="{112B9624-F8A1-4831-AE43-1D9E266CFF3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2498756" y="7"/>
            <a:ext cx="6645244" cy="5143493"/>
          </a:xfrm>
          <a:prstGeom prst="rect">
            <a:avLst/>
          </a:prstGeom>
        </p:spPr>
      </p:pic>
      <p:pic>
        <p:nvPicPr>
          <p:cNvPr id="4" name="Billede 3">
            <a:extLst>
              <a:ext uri="{FF2B5EF4-FFF2-40B4-BE49-F238E27FC236}">
                <a16:creationId xmlns:a16="http://schemas.microsoft.com/office/drawing/2014/main" id="{AAEE8AA7-E81E-D5B0-F5D2-576ABFF225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8756" y="0"/>
            <a:ext cx="664524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2222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peelOff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50E78D6-F072-48E7-8270-20EFBDD26F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3332" y="432919"/>
            <a:ext cx="2166042" cy="923330"/>
          </a:xfrm>
          <a:noFill/>
          <a:ln>
            <a:solidFill>
              <a:schemeClr val="tx1"/>
            </a:solidFill>
          </a:ln>
          <a:effectLst>
            <a:glow rad="152400">
              <a:schemeClr val="tx1">
                <a:alpha val="13000"/>
              </a:schemeClr>
            </a:glow>
          </a:effectLst>
        </p:spPr>
        <p:txBody>
          <a:bodyPr rtlCol="0">
            <a:normAutofit fontScale="90000"/>
          </a:bodyPr>
          <a:lstStyle/>
          <a:p>
            <a:pPr rtl="0"/>
            <a:r>
              <a:rPr lang="da-DK" sz="2250" dirty="0">
                <a:solidFill>
                  <a:schemeClr val="tx1"/>
                </a:solidFill>
              </a:rPr>
              <a:t>SPOT STØTTE/</a:t>
            </a:r>
            <a:br>
              <a:rPr lang="da-DK" sz="2250" dirty="0">
                <a:solidFill>
                  <a:schemeClr val="tx1"/>
                </a:solidFill>
              </a:rPr>
            </a:br>
            <a:r>
              <a:rPr lang="da-DK" sz="2250" dirty="0">
                <a:solidFill>
                  <a:schemeClr val="tx1"/>
                </a:solidFill>
              </a:rPr>
              <a:t>MODSTAND</a:t>
            </a:r>
          </a:p>
        </p:txBody>
      </p:sp>
      <p:pic>
        <p:nvPicPr>
          <p:cNvPr id="5" name="Billede 4" descr="Finansielle handelstal">
            <a:extLst>
              <a:ext uri="{FF2B5EF4-FFF2-40B4-BE49-F238E27FC236}">
                <a16:creationId xmlns:a16="http://schemas.microsoft.com/office/drawing/2014/main" id="{112B9624-F8A1-4831-AE43-1D9E266CFF3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2498756" y="7"/>
            <a:ext cx="6645244" cy="5143493"/>
          </a:xfrm>
          <a:prstGeom prst="rect">
            <a:avLst/>
          </a:prstGeom>
        </p:spPr>
      </p:pic>
      <p:pic>
        <p:nvPicPr>
          <p:cNvPr id="6" name="Billede 5">
            <a:extLst>
              <a:ext uri="{FF2B5EF4-FFF2-40B4-BE49-F238E27FC236}">
                <a16:creationId xmlns:a16="http://schemas.microsoft.com/office/drawing/2014/main" id="{E03F2BD8-9D13-F8C6-0DC3-2B28A564CE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8756" y="0"/>
            <a:ext cx="664524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1281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peelOff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50E78D6-F072-48E7-8270-20EFBDD26F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3332" y="432919"/>
            <a:ext cx="2166042" cy="923330"/>
          </a:xfrm>
          <a:noFill/>
          <a:ln>
            <a:solidFill>
              <a:schemeClr val="tx1"/>
            </a:solidFill>
          </a:ln>
          <a:effectLst>
            <a:glow rad="152400">
              <a:schemeClr val="tx1">
                <a:alpha val="13000"/>
              </a:schemeClr>
            </a:glow>
          </a:effectLst>
        </p:spPr>
        <p:txBody>
          <a:bodyPr rtlCol="0">
            <a:normAutofit fontScale="90000"/>
          </a:bodyPr>
          <a:lstStyle/>
          <a:p>
            <a:pPr rtl="0"/>
            <a:r>
              <a:rPr lang="da-DK" sz="2250" dirty="0">
                <a:solidFill>
                  <a:schemeClr val="tx1"/>
                </a:solidFill>
              </a:rPr>
              <a:t>SPOT STØTTE/</a:t>
            </a:r>
            <a:br>
              <a:rPr lang="da-DK" sz="2250" dirty="0">
                <a:solidFill>
                  <a:schemeClr val="tx1"/>
                </a:solidFill>
              </a:rPr>
            </a:br>
            <a:r>
              <a:rPr lang="da-DK" sz="2250" dirty="0">
                <a:solidFill>
                  <a:schemeClr val="tx1"/>
                </a:solidFill>
              </a:rPr>
              <a:t>MODSTAND</a:t>
            </a:r>
          </a:p>
        </p:txBody>
      </p:sp>
      <p:pic>
        <p:nvPicPr>
          <p:cNvPr id="5" name="Billede 4" descr="Finansielle handelstal">
            <a:extLst>
              <a:ext uri="{FF2B5EF4-FFF2-40B4-BE49-F238E27FC236}">
                <a16:creationId xmlns:a16="http://schemas.microsoft.com/office/drawing/2014/main" id="{112B9624-F8A1-4831-AE43-1D9E266CFF3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2498756" y="7"/>
            <a:ext cx="6645244" cy="5143493"/>
          </a:xfrm>
          <a:prstGeom prst="rect">
            <a:avLst/>
          </a:prstGeom>
        </p:spPr>
      </p:pic>
      <p:pic>
        <p:nvPicPr>
          <p:cNvPr id="4" name="Billede 3">
            <a:extLst>
              <a:ext uri="{FF2B5EF4-FFF2-40B4-BE49-F238E27FC236}">
                <a16:creationId xmlns:a16="http://schemas.microsoft.com/office/drawing/2014/main" id="{9BEFB962-4591-BEE8-B57D-DE3C650B61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8756" y="0"/>
            <a:ext cx="664524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3802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peelOff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50E78D6-F072-48E7-8270-20EFBDD26F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3332" y="432919"/>
            <a:ext cx="2166042" cy="923330"/>
          </a:xfrm>
          <a:noFill/>
          <a:ln>
            <a:solidFill>
              <a:schemeClr val="tx1"/>
            </a:solidFill>
          </a:ln>
          <a:effectLst>
            <a:glow rad="152400">
              <a:schemeClr val="tx1">
                <a:alpha val="13000"/>
              </a:schemeClr>
            </a:glow>
          </a:effectLst>
        </p:spPr>
        <p:txBody>
          <a:bodyPr rtlCol="0">
            <a:normAutofit fontScale="90000"/>
          </a:bodyPr>
          <a:lstStyle/>
          <a:p>
            <a:pPr rtl="0"/>
            <a:r>
              <a:rPr lang="da-DK" sz="2250" dirty="0">
                <a:solidFill>
                  <a:schemeClr val="tx1"/>
                </a:solidFill>
              </a:rPr>
              <a:t>SPOT STØTTE/</a:t>
            </a:r>
            <a:br>
              <a:rPr lang="da-DK" sz="2250" dirty="0">
                <a:solidFill>
                  <a:schemeClr val="tx1"/>
                </a:solidFill>
              </a:rPr>
            </a:br>
            <a:r>
              <a:rPr lang="da-DK" sz="2250" dirty="0">
                <a:solidFill>
                  <a:schemeClr val="tx1"/>
                </a:solidFill>
              </a:rPr>
              <a:t>MODSTAND</a:t>
            </a:r>
          </a:p>
        </p:txBody>
      </p:sp>
      <p:pic>
        <p:nvPicPr>
          <p:cNvPr id="5" name="Billede 4" descr="Finansielle handelstal">
            <a:extLst>
              <a:ext uri="{FF2B5EF4-FFF2-40B4-BE49-F238E27FC236}">
                <a16:creationId xmlns:a16="http://schemas.microsoft.com/office/drawing/2014/main" id="{112B9624-F8A1-4831-AE43-1D9E266CFF3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2498756" y="7"/>
            <a:ext cx="6645244" cy="5143493"/>
          </a:xfrm>
          <a:prstGeom prst="rect">
            <a:avLst/>
          </a:prstGeom>
        </p:spPr>
      </p:pic>
      <p:pic>
        <p:nvPicPr>
          <p:cNvPr id="4" name="Billede 3">
            <a:extLst>
              <a:ext uri="{FF2B5EF4-FFF2-40B4-BE49-F238E27FC236}">
                <a16:creationId xmlns:a16="http://schemas.microsoft.com/office/drawing/2014/main" id="{9BEFB962-4591-BEE8-B57D-DE3C650B61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8756" y="0"/>
            <a:ext cx="664524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4866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peelOff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50E78D6-F072-48E7-8270-20EFBDD26F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7786" y="315090"/>
            <a:ext cx="2580567" cy="923330"/>
          </a:xfrm>
          <a:noFill/>
          <a:ln>
            <a:solidFill>
              <a:schemeClr val="tx1"/>
            </a:solidFill>
          </a:ln>
          <a:effectLst>
            <a:glow rad="152400">
              <a:schemeClr val="tx1">
                <a:alpha val="13000"/>
              </a:schemeClr>
            </a:glow>
          </a:effectLst>
        </p:spPr>
        <p:txBody>
          <a:bodyPr rtlCol="0">
            <a:normAutofit/>
          </a:bodyPr>
          <a:lstStyle/>
          <a:p>
            <a:pPr rtl="0"/>
            <a:r>
              <a:rPr lang="da-DK" sz="2250">
                <a:solidFill>
                  <a:schemeClr val="tx1"/>
                </a:solidFill>
              </a:rPr>
              <a:t>Strategi!!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3FC7BD98-5486-489C-BAA0-A69CEFF691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5573" y="1525555"/>
            <a:ext cx="3364992" cy="2953139"/>
          </a:xfrm>
        </p:spPr>
        <p:txBody>
          <a:bodyPr rtlCol="0">
            <a:normAutofit fontScale="92500" lnSpcReduction="10000"/>
          </a:bodyPr>
          <a:lstStyle/>
          <a:p>
            <a:pPr rtl="0"/>
            <a:r>
              <a:rPr lang="da-DK">
                <a:solidFill>
                  <a:schemeClr val="tx1"/>
                </a:solidFill>
              </a:rPr>
              <a:t>- DU UNDGÅR PANIKLØSNINGER</a:t>
            </a:r>
          </a:p>
          <a:p>
            <a:pPr rtl="0"/>
            <a:r>
              <a:rPr lang="da-DK">
                <a:solidFill>
                  <a:schemeClr val="tx1"/>
                </a:solidFill>
              </a:rPr>
              <a:t>- DU UNDGÅR AT HANDLE PÅ OVERSKRIFTER</a:t>
            </a:r>
          </a:p>
          <a:p>
            <a:pPr rtl="0"/>
            <a:r>
              <a:rPr lang="da-DK">
                <a:solidFill>
                  <a:schemeClr val="tx1"/>
                </a:solidFill>
              </a:rPr>
              <a:t>- DU HOLDER DIG TIL EN LANGSIGTET STRATEGI</a:t>
            </a:r>
          </a:p>
          <a:p>
            <a:pPr rtl="0"/>
            <a:r>
              <a:rPr lang="da-DK">
                <a:solidFill>
                  <a:schemeClr val="tx1"/>
                </a:solidFill>
              </a:rPr>
              <a:t>- DU KENDER DIN TIDSHORISONT OG INVESTERER UD FRA DEN</a:t>
            </a:r>
          </a:p>
          <a:p>
            <a:pPr rtl="0"/>
            <a:r>
              <a:rPr lang="da-DK">
                <a:solidFill>
                  <a:schemeClr val="tx1"/>
                </a:solidFill>
              </a:rPr>
              <a:t>- DU OPTIMERER DINE INVESTERINGER</a:t>
            </a:r>
          </a:p>
          <a:p>
            <a:pPr rtl="0"/>
            <a:r>
              <a:rPr lang="da-DK">
                <a:solidFill>
                  <a:schemeClr val="tx1"/>
                </a:solidFill>
              </a:rPr>
              <a:t>- DU UNDGÅR STORE TAB</a:t>
            </a:r>
          </a:p>
        </p:txBody>
      </p:sp>
      <p:pic>
        <p:nvPicPr>
          <p:cNvPr id="5" name="Billede 4" descr="Luk skak stykker">
            <a:extLst>
              <a:ext uri="{FF2B5EF4-FFF2-40B4-BE49-F238E27FC236}">
                <a16:creationId xmlns:a16="http://schemas.microsoft.com/office/drawing/2014/main" id="{112B9624-F8A1-4831-AE43-1D9E266CFF3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0370" r="20370"/>
          <a:stretch/>
        </p:blipFill>
        <p:spPr>
          <a:xfrm>
            <a:off x="4572001" y="7"/>
            <a:ext cx="4571999" cy="5143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0582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50E78D6-F072-48E7-8270-20EFBDD26F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3504" y="202540"/>
            <a:ext cx="3364992" cy="923330"/>
          </a:xfrm>
          <a:noFill/>
          <a:ln>
            <a:solidFill>
              <a:schemeClr val="tx1"/>
            </a:solidFill>
          </a:ln>
          <a:effectLst>
            <a:glow rad="152400">
              <a:schemeClr val="tx1">
                <a:alpha val="13000"/>
              </a:schemeClr>
            </a:glow>
          </a:effectLst>
        </p:spPr>
        <p:txBody>
          <a:bodyPr rtlCol="0">
            <a:normAutofit/>
          </a:bodyPr>
          <a:lstStyle/>
          <a:p>
            <a:pPr rtl="0"/>
            <a:r>
              <a:rPr lang="da-DK" sz="2250">
                <a:solidFill>
                  <a:schemeClr val="tx1"/>
                </a:solidFill>
              </a:rPr>
              <a:t>STRATEGI EKSEMPEL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3FC7BD98-5486-489C-BAA0-A69CEFF691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3504" y="1343025"/>
            <a:ext cx="3364992" cy="3471863"/>
          </a:xfrm>
        </p:spPr>
        <p:txBody>
          <a:bodyPr rtlCol="0">
            <a:normAutofit/>
          </a:bodyPr>
          <a:lstStyle/>
          <a:p>
            <a:pPr rtl="0"/>
            <a:r>
              <a:rPr lang="da-DK" sz="1350">
                <a:solidFill>
                  <a:schemeClr val="tx1"/>
                </a:solidFill>
              </a:rPr>
              <a:t>- START ALTID MED KUN AT INVESTERE FOR 50/75 PCT AF FULDE BELØB</a:t>
            </a:r>
          </a:p>
          <a:p>
            <a:pPr rtl="0"/>
            <a:r>
              <a:rPr lang="da-DK" sz="1350">
                <a:solidFill>
                  <a:schemeClr val="tx1"/>
                </a:solidFill>
              </a:rPr>
              <a:t>- ENKELT AKTIER KRÆVER MERE TID</a:t>
            </a:r>
          </a:p>
          <a:p>
            <a:pPr rtl="0"/>
            <a:r>
              <a:rPr lang="da-DK" sz="1350">
                <a:solidFill>
                  <a:schemeClr val="tx1"/>
                </a:solidFill>
              </a:rPr>
              <a:t>- INVESTER BREDT – FINDES FORSKELLIGE PRODUKTER</a:t>
            </a:r>
          </a:p>
          <a:p>
            <a:pPr rtl="0"/>
            <a:r>
              <a:rPr lang="da-DK" sz="1350">
                <a:solidFill>
                  <a:schemeClr val="tx1"/>
                </a:solidFill>
              </a:rPr>
              <a:t>- ALDRIG ALLE ÆG I SAMME KURV</a:t>
            </a:r>
          </a:p>
          <a:p>
            <a:pPr rtl="0"/>
            <a:r>
              <a:rPr lang="da-DK" sz="1350">
                <a:solidFill>
                  <a:schemeClr val="tx1"/>
                </a:solidFill>
              </a:rPr>
              <a:t>- INVESTER UD FRA DIN RISIKO PROFIL – FORSIGTIG/RISIKOVILLIG</a:t>
            </a:r>
          </a:p>
          <a:p>
            <a:pPr rtl="0"/>
            <a:r>
              <a:rPr lang="da-DK" sz="1350">
                <a:solidFill>
                  <a:schemeClr val="tx1"/>
                </a:solidFill>
              </a:rPr>
              <a:t>- ALDRIG FOR MANGE AKTIER I SAMME SEKTOR</a:t>
            </a:r>
          </a:p>
        </p:txBody>
      </p:sp>
      <p:pic>
        <p:nvPicPr>
          <p:cNvPr id="5" name="Billede 4" descr="Finansielle handelstal">
            <a:extLst>
              <a:ext uri="{FF2B5EF4-FFF2-40B4-BE49-F238E27FC236}">
                <a16:creationId xmlns:a16="http://schemas.microsoft.com/office/drawing/2014/main" id="{112B9624-F8A1-4831-AE43-1D9E266CFF3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4572001" y="7"/>
            <a:ext cx="4571999" cy="5143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9593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C9DE503-F7C2-4A40-83F4-4DE931E7D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606" y="796390"/>
            <a:ext cx="2522981" cy="1121846"/>
          </a:xfrm>
          <a:noFill/>
          <a:ln>
            <a:solidFill>
              <a:schemeClr val="bg1"/>
            </a:solidFill>
          </a:ln>
          <a:effectLst>
            <a:glow rad="152400">
              <a:schemeClr val="bg1">
                <a:alpha val="13000"/>
              </a:schemeClr>
            </a:glow>
          </a:effectLst>
        </p:spPr>
        <p:txBody>
          <a:bodyPr wrap="square" rtlCol="0">
            <a:normAutofit fontScale="90000"/>
          </a:bodyPr>
          <a:lstStyle/>
          <a:p>
            <a:pPr rtl="0"/>
            <a:r>
              <a:rPr lang="da-DK">
                <a:solidFill>
                  <a:schemeClr val="bg1"/>
                </a:solidFill>
              </a:rPr>
              <a:t>SPRED RISIKOEN!</a:t>
            </a:r>
            <a:br>
              <a:rPr lang="da-DK">
                <a:solidFill>
                  <a:schemeClr val="bg1"/>
                </a:solidFill>
              </a:rPr>
            </a:br>
            <a:r>
              <a:rPr lang="da-DK">
                <a:solidFill>
                  <a:schemeClr val="bg1"/>
                </a:solidFill>
              </a:rPr>
              <a:t>Hvordan?</a:t>
            </a:r>
          </a:p>
        </p:txBody>
      </p:sp>
      <p:pic>
        <p:nvPicPr>
          <p:cNvPr id="4" name="Billede 3" descr="Finansielle handelstal">
            <a:extLst>
              <a:ext uri="{FF2B5EF4-FFF2-40B4-BE49-F238E27FC236}">
                <a16:creationId xmlns:a16="http://schemas.microsoft.com/office/drawing/2014/main" id="{32F354A1-38C7-4598-A0E1-7A286A3019B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88182" y="0"/>
            <a:ext cx="5655818" cy="5143500"/>
          </a:xfrm>
          <a:prstGeom prst="rect">
            <a:avLst/>
          </a:prstGeom>
        </p:spPr>
      </p:pic>
      <p:graphicFrame>
        <p:nvGraphicFramePr>
          <p:cNvPr id="5" name="Pladsholder til indhold 2" descr="Ikonet Punkttegn">
            <a:extLst>
              <a:ext uri="{FF2B5EF4-FFF2-40B4-BE49-F238E27FC236}">
                <a16:creationId xmlns:a16="http://schemas.microsoft.com/office/drawing/2014/main" id="{51938B4F-26EE-4238-880D-3CE26A7E4AED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214812" y="723900"/>
          <a:ext cx="4205288" cy="36957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2539902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50E78D6-F072-48E7-8270-20EFBDD26F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0654" y="378619"/>
            <a:ext cx="3364992" cy="1061576"/>
          </a:xfrm>
          <a:noFill/>
          <a:ln>
            <a:solidFill>
              <a:schemeClr val="tx1"/>
            </a:solidFill>
          </a:ln>
          <a:effectLst>
            <a:glow rad="152400">
              <a:schemeClr val="tx1">
                <a:alpha val="13000"/>
              </a:schemeClr>
            </a:glow>
          </a:effectLst>
        </p:spPr>
        <p:txBody>
          <a:bodyPr rtlCol="0">
            <a:noAutofit/>
          </a:bodyPr>
          <a:lstStyle/>
          <a:p>
            <a:pPr rtl="0"/>
            <a:r>
              <a:rPr lang="da-DK" sz="2100">
                <a:solidFill>
                  <a:schemeClr val="tx1"/>
                </a:solidFill>
              </a:rPr>
              <a:t>Værktøjer til at navigere i markedet!</a:t>
            </a:r>
          </a:p>
        </p:txBody>
      </p:sp>
      <p:pic>
        <p:nvPicPr>
          <p:cNvPr id="5" name="Billede 4" descr="Træværktøjskasse">
            <a:extLst>
              <a:ext uri="{FF2B5EF4-FFF2-40B4-BE49-F238E27FC236}">
                <a16:creationId xmlns:a16="http://schemas.microsoft.com/office/drawing/2014/main" id="{112B9624-F8A1-4831-AE43-1D9E266CFF3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0382" r="20382"/>
          <a:stretch/>
        </p:blipFill>
        <p:spPr>
          <a:xfrm>
            <a:off x="4572001" y="7"/>
            <a:ext cx="4571999" cy="5143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3708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peelOff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7"/>
          <p:cNvSpPr txBox="1">
            <a:spLocks noGrp="1"/>
          </p:cNvSpPr>
          <p:nvPr>
            <p:ph type="title"/>
          </p:nvPr>
        </p:nvSpPr>
        <p:spPr>
          <a:xfrm>
            <a:off x="234450" y="575500"/>
            <a:ext cx="20463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HVAD ER EN STRATEGI IKKE?</a:t>
            </a:r>
            <a:br>
              <a:rPr lang="en" dirty="0"/>
            </a:br>
            <a:br>
              <a:rPr lang="en" dirty="0"/>
            </a:br>
            <a:br>
              <a:rPr lang="en" dirty="0"/>
            </a:br>
            <a:endParaRPr dirty="0"/>
          </a:p>
        </p:txBody>
      </p:sp>
      <p:sp>
        <p:nvSpPr>
          <p:cNvPr id="115" name="Google Shape;115;p17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7</a:t>
            </a:fld>
            <a:endParaRPr/>
          </a:p>
        </p:txBody>
      </p:sp>
      <p:sp>
        <p:nvSpPr>
          <p:cNvPr id="4" name="AutoShape 2" descr="trendfollowing-dunn performance">
            <a:extLst>
              <a:ext uri="{FF2B5EF4-FFF2-40B4-BE49-F238E27FC236}">
                <a16:creationId xmlns:a16="http://schemas.microsoft.com/office/drawing/2014/main" id="{58B5E083-0B02-4817-8217-D7EA880AA3E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pic>
        <p:nvPicPr>
          <p:cNvPr id="2050" name="Picture 2" descr="Fortune Teller – Entertainment from NY Party Works">
            <a:extLst>
              <a:ext uri="{FF2B5EF4-FFF2-40B4-BE49-F238E27FC236}">
                <a16:creationId xmlns:a16="http://schemas.microsoft.com/office/drawing/2014/main" id="{5CB9B295-7C83-9433-F59C-A8B12C9B18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7526"/>
            <a:ext cx="4711452" cy="4711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58600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7"/>
          <p:cNvSpPr txBox="1">
            <a:spLocks noGrp="1"/>
          </p:cNvSpPr>
          <p:nvPr>
            <p:ph type="title"/>
          </p:nvPr>
        </p:nvSpPr>
        <p:spPr>
          <a:xfrm>
            <a:off x="234450" y="575500"/>
            <a:ext cx="20463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/>
              <a:t>HVEM ER</a:t>
            </a:r>
            <a:br>
              <a:rPr lang="en" sz="2000" dirty="0"/>
            </a:br>
            <a:r>
              <a:rPr lang="en" sz="2000" dirty="0"/>
              <a:t>FREMTIDENS VINDER?</a:t>
            </a:r>
            <a:br>
              <a:rPr lang="en" dirty="0"/>
            </a:br>
            <a:endParaRPr dirty="0"/>
          </a:p>
        </p:txBody>
      </p:sp>
      <p:sp>
        <p:nvSpPr>
          <p:cNvPr id="115" name="Google Shape;115;p17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8</a:t>
            </a:fld>
            <a:endParaRPr/>
          </a:p>
        </p:txBody>
      </p:sp>
      <p:pic>
        <p:nvPicPr>
          <p:cNvPr id="6146" name="Picture 2" descr="Redningspersonale | Tesla Danmark">
            <a:extLst>
              <a:ext uri="{FF2B5EF4-FFF2-40B4-BE49-F238E27FC236}">
                <a16:creationId xmlns:a16="http://schemas.microsoft.com/office/drawing/2014/main" id="{C3E4F9C4-5741-029D-F28F-7DAE02130B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5162" y="2648411"/>
            <a:ext cx="6012160" cy="2087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felt 1">
            <a:extLst>
              <a:ext uri="{FF2B5EF4-FFF2-40B4-BE49-F238E27FC236}">
                <a16:creationId xmlns:a16="http://schemas.microsoft.com/office/drawing/2014/main" id="{8104A4C9-1FC9-3673-714C-728640DBE19E}"/>
              </a:ext>
            </a:extLst>
          </p:cNvPr>
          <p:cNvSpPr txBox="1"/>
          <p:nvPr/>
        </p:nvSpPr>
        <p:spPr>
          <a:xfrm>
            <a:off x="3203848" y="195486"/>
            <a:ext cx="4764446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000" dirty="0"/>
              <a:t>HVEM BLIVER FREMTIDENS VINDER </a:t>
            </a:r>
          </a:p>
          <a:p>
            <a:r>
              <a:rPr lang="da-DK" sz="2000" dirty="0"/>
              <a:t>INDENFOR:</a:t>
            </a:r>
          </a:p>
          <a:p>
            <a:endParaRPr lang="da-DK" sz="2000" dirty="0"/>
          </a:p>
          <a:p>
            <a:pPr marL="342900" indent="-342900">
              <a:buFontTx/>
              <a:buChar char="-"/>
            </a:pPr>
            <a:r>
              <a:rPr lang="da-DK" sz="2000" dirty="0"/>
              <a:t>ELBILER</a:t>
            </a:r>
          </a:p>
          <a:p>
            <a:pPr marL="342900" indent="-342900">
              <a:buFontTx/>
              <a:buChar char="-"/>
            </a:pPr>
            <a:r>
              <a:rPr lang="da-DK" sz="2000" dirty="0"/>
              <a:t>MOBILTELEFON</a:t>
            </a:r>
          </a:p>
          <a:p>
            <a:pPr marL="342900" indent="-342900">
              <a:buFontTx/>
              <a:buChar char="-"/>
            </a:pPr>
            <a:r>
              <a:rPr lang="da-DK" sz="2000" dirty="0"/>
              <a:t>SOLCELLER</a:t>
            </a:r>
          </a:p>
          <a:p>
            <a:pPr marL="342900" indent="-342900">
              <a:buFontTx/>
              <a:buChar char="-"/>
            </a:pPr>
            <a:r>
              <a:rPr lang="da-DK" sz="2000" dirty="0"/>
              <a:t>VINDMØLLER</a:t>
            </a:r>
          </a:p>
        </p:txBody>
      </p:sp>
    </p:spTree>
    <p:extLst>
      <p:ext uri="{BB962C8B-B14F-4D97-AF65-F5344CB8AC3E}">
        <p14:creationId xmlns:p14="http://schemas.microsoft.com/office/powerpoint/2010/main" val="29139358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7"/>
          <p:cNvSpPr txBox="1">
            <a:spLocks noGrp="1"/>
          </p:cNvSpPr>
          <p:nvPr>
            <p:ph type="title"/>
          </p:nvPr>
        </p:nvSpPr>
        <p:spPr>
          <a:xfrm>
            <a:off x="234450" y="575500"/>
            <a:ext cx="20463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STRATEGI</a:t>
            </a:r>
            <a:br>
              <a:rPr lang="en" dirty="0"/>
            </a:br>
            <a:endParaRPr dirty="0"/>
          </a:p>
        </p:txBody>
      </p:sp>
      <p:sp>
        <p:nvSpPr>
          <p:cNvPr id="115" name="Google Shape;115;p17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9</a:t>
            </a:fld>
            <a:endParaRPr/>
          </a:p>
        </p:txBody>
      </p:sp>
      <p:pic>
        <p:nvPicPr>
          <p:cNvPr id="7170" name="Picture 2" descr="The Scales of Atmospheric Motion">
            <a:extLst>
              <a:ext uri="{FF2B5EF4-FFF2-40B4-BE49-F238E27FC236}">
                <a16:creationId xmlns:a16="http://schemas.microsoft.com/office/drawing/2014/main" id="{85BD550E-B572-19C1-915B-C1CDACCEC4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0"/>
            <a:ext cx="6588224" cy="5143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Vejrudsigten giver håb om sommer i weekenden - NordsøPosten.dk">
            <a:extLst>
              <a:ext uri="{FF2B5EF4-FFF2-40B4-BE49-F238E27FC236}">
                <a16:creationId xmlns:a16="http://schemas.microsoft.com/office/drawing/2014/main" id="{2BFE6F29-30DA-B312-7861-607A977064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1686" y="3272606"/>
            <a:ext cx="2975563" cy="1674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4341155"/>
      </p:ext>
    </p:extLst>
  </p:cSld>
  <p:clrMapOvr>
    <a:masterClrMapping/>
  </p:clrMapOvr>
</p:sld>
</file>

<file path=ppt/theme/theme1.xml><?xml version="1.0" encoding="utf-8"?>
<a:theme xmlns:a="http://schemas.openxmlformats.org/drawingml/2006/main" name="Ulysses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3a4f8e50-4d0b-42ed-900b-e60c849ee26b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124C5BFC1AE5941B87261E5ABBC29B3" ma:contentTypeVersion="16" ma:contentTypeDescription="Create a new document." ma:contentTypeScope="" ma:versionID="6aee8aad596bd514aad1c82a5d5d679b">
  <xsd:schema xmlns:xsd="http://www.w3.org/2001/XMLSchema" xmlns:xs="http://www.w3.org/2001/XMLSchema" xmlns:p="http://schemas.microsoft.com/office/2006/metadata/properties" xmlns:ns3="2aa5a83a-bd94-4abc-a553-10df3bf6cf2f" xmlns:ns4="3a4f8e50-4d0b-42ed-900b-e60c849ee26b" targetNamespace="http://schemas.microsoft.com/office/2006/metadata/properties" ma:root="true" ma:fieldsID="dcfb118821626b22c2966348030a8a1a" ns3:_="" ns4:_="">
    <xsd:import namespace="2aa5a83a-bd94-4abc-a553-10df3bf6cf2f"/>
    <xsd:import namespace="3a4f8e50-4d0b-42ed-900b-e60c849ee26b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AutoKeyPoints" minOccurs="0"/>
                <xsd:element ref="ns4:MediaServiceKeyPoints" minOccurs="0"/>
                <xsd:element ref="ns4:_activity" minOccurs="0"/>
                <xsd:element ref="ns4:MediaLengthInSeconds" minOccurs="0"/>
                <xsd:element ref="ns4:MediaServiceObjectDetectorVersions" minOccurs="0"/>
                <xsd:element ref="ns4:MediaServiceDateTaken" minOccurs="0"/>
                <xsd:element ref="ns4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aa5a83a-bd94-4abc-a553-10df3bf6cf2f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a4f8e50-4d0b-42ed-900b-e60c849ee26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_activity" ma:index="19" nillable="true" ma:displayName="_activity" ma:hidden="true" ma:internalName="_activity">
      <xsd:simpleType>
        <xsd:restriction base="dms:Note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2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SystemTags" ma:index="23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82A3F30-3758-4776-B6B0-D25DF230B41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2F51A3A-7B7C-4B56-A36F-C77C0A428AA8}">
  <ds:schemaRefs>
    <ds:schemaRef ds:uri="http://schemas.microsoft.com/office/2006/metadata/properties"/>
    <ds:schemaRef ds:uri="http://schemas.microsoft.com/office/infopath/2007/PartnerControls"/>
    <ds:schemaRef ds:uri="http://purl.org/dc/elements/1.1/"/>
    <ds:schemaRef ds:uri="http://purl.org/dc/dcmitype/"/>
    <ds:schemaRef ds:uri="http://purl.org/dc/terms/"/>
    <ds:schemaRef ds:uri="2aa5a83a-bd94-4abc-a553-10df3bf6cf2f"/>
    <ds:schemaRef ds:uri="http://schemas.microsoft.com/office/2006/documentManagement/types"/>
    <ds:schemaRef ds:uri="http://schemas.openxmlformats.org/package/2006/metadata/core-properties"/>
    <ds:schemaRef ds:uri="3a4f8e50-4d0b-42ed-900b-e60c849ee26b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69B3D847-328D-4B69-A50B-0CCE099D6C3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aa5a83a-bd94-4abc-a553-10df3bf6cf2f"/>
    <ds:schemaRef ds:uri="3a4f8e50-4d0b-42ed-900b-e60c849ee26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44005</TotalTime>
  <Words>534</Words>
  <Application>Microsoft Office PowerPoint</Application>
  <PresentationFormat>Skærmshow (16:9)</PresentationFormat>
  <Paragraphs>110</Paragraphs>
  <Slides>26</Slides>
  <Notes>25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5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26</vt:i4>
      </vt:variant>
    </vt:vector>
  </HeadingPairs>
  <TitlesOfParts>
    <vt:vector size="32" baseType="lpstr">
      <vt:lpstr>Gill Sans MT</vt:lpstr>
      <vt:lpstr>Nunito Sans</vt:lpstr>
      <vt:lpstr>Georgia</vt:lpstr>
      <vt:lpstr>Arial</vt:lpstr>
      <vt:lpstr>Calibri</vt:lpstr>
      <vt:lpstr>Ulysses template</vt:lpstr>
      <vt:lpstr>Velkommen til  Aktiemarkedet</vt:lpstr>
      <vt:lpstr>Hvordan sover du roligt om natten som investor!</vt:lpstr>
      <vt:lpstr>Strategi!!</vt:lpstr>
      <vt:lpstr>STRATEGI EKSEMPEL</vt:lpstr>
      <vt:lpstr>SPRED RISIKOEN! Hvordan?</vt:lpstr>
      <vt:lpstr>Værktøjer til at navigere i markedet!</vt:lpstr>
      <vt:lpstr>HVAD ER EN STRATEGI IKKE?   </vt:lpstr>
      <vt:lpstr>HVEM ER FREMTIDENS VINDER? </vt:lpstr>
      <vt:lpstr>STRATEGI </vt:lpstr>
      <vt:lpstr>Hvem tør vi  stole på? </vt:lpstr>
      <vt:lpstr>HVAD ER EN STRATEGI IKKE?   </vt:lpstr>
      <vt:lpstr>De tre (fire) vigtige spørgsmål!   </vt:lpstr>
      <vt:lpstr>De tre vigtige spørgsmål!   </vt:lpstr>
      <vt:lpstr>1. FAKTOR SOLID?   </vt:lpstr>
      <vt:lpstr>2. TIMING   </vt:lpstr>
      <vt:lpstr>3. TIMING   </vt:lpstr>
      <vt:lpstr>3. TIMING   </vt:lpstr>
      <vt:lpstr>DERFOR BRUGER JEG TEKNISK ANALYSE</vt:lpstr>
      <vt:lpstr>HVAD ER TRENDEN I AKTIEN ??</vt:lpstr>
      <vt:lpstr>SPOT TRENDEN</vt:lpstr>
      <vt:lpstr>SPOT TRENDEN</vt:lpstr>
      <vt:lpstr>SPOT TRENDEN</vt:lpstr>
      <vt:lpstr>SPOT TRENDEN</vt:lpstr>
      <vt:lpstr>SPOT STØTTE/ MODSTAND</vt:lpstr>
      <vt:lpstr>SPOT STØTTE/ MODSTAND</vt:lpstr>
      <vt:lpstr>SPOT STØTTE/ MODSTAND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YOUR PRESENTATION (OR SLIDEDOC) TITLE</dc:title>
  <dc:creator>Hans-Henrik</dc:creator>
  <cp:lastModifiedBy>Hans-Henrik Nielsen</cp:lastModifiedBy>
  <cp:revision>190</cp:revision>
  <cp:lastPrinted>2024-08-22T12:08:38Z</cp:lastPrinted>
  <dcterms:modified xsi:type="dcterms:W3CDTF">2024-11-25T11:38:18Z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0x010100E124C5BFC1AE5941B87261E5ABBC29B3</vt:lpwstr>
  </property>
</Properties>
</file>